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5"/>
  </p:notesMasterIdLst>
  <p:sldIdLst>
    <p:sldId id="256" r:id="rId2"/>
    <p:sldId id="279" r:id="rId3"/>
    <p:sldId id="257" r:id="rId4"/>
    <p:sldId id="285" r:id="rId5"/>
    <p:sldId id="258" r:id="rId6"/>
    <p:sldId id="289" r:id="rId7"/>
    <p:sldId id="259" r:id="rId8"/>
    <p:sldId id="260" r:id="rId9"/>
    <p:sldId id="261" r:id="rId10"/>
    <p:sldId id="262" r:id="rId11"/>
    <p:sldId id="290" r:id="rId12"/>
    <p:sldId id="263" r:id="rId13"/>
    <p:sldId id="287" r:id="rId14"/>
    <p:sldId id="288" r:id="rId15"/>
    <p:sldId id="264" r:id="rId16"/>
    <p:sldId id="265" r:id="rId17"/>
    <p:sldId id="266" r:id="rId18"/>
    <p:sldId id="278" r:id="rId19"/>
    <p:sldId id="267" r:id="rId20"/>
    <p:sldId id="272" r:id="rId21"/>
    <p:sldId id="269" r:id="rId22"/>
    <p:sldId id="270" r:id="rId23"/>
    <p:sldId id="268" r:id="rId24"/>
    <p:sldId id="271" r:id="rId25"/>
    <p:sldId id="273" r:id="rId26"/>
    <p:sldId id="274" r:id="rId27"/>
    <p:sldId id="275" r:id="rId28"/>
    <p:sldId id="283" r:id="rId29"/>
    <p:sldId id="280" r:id="rId30"/>
    <p:sldId id="291" r:id="rId31"/>
    <p:sldId id="292" r:id="rId32"/>
    <p:sldId id="293" r:id="rId33"/>
    <p:sldId id="27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FAC"/>
    <a:srgbClr val="8FAAE1"/>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D8497C-CD40-491E-9B42-F2AC77DBBEE5}" type="datetimeFigureOut">
              <a:rPr lang="en-US" smtClean="0"/>
              <a:t>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9B488-539E-4FA1-9C69-142E34E0F55D}" type="slidenum">
              <a:rPr lang="en-US" smtClean="0"/>
              <a:t>‹#›</a:t>
            </a:fld>
            <a:endParaRPr lang="en-US"/>
          </a:p>
        </p:txBody>
      </p:sp>
    </p:spTree>
    <p:extLst>
      <p:ext uri="{BB962C8B-B14F-4D97-AF65-F5344CB8AC3E}">
        <p14:creationId xmlns:p14="http://schemas.microsoft.com/office/powerpoint/2010/main" val="355377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10/2022</a:t>
            </a:r>
          </a:p>
        </p:txBody>
      </p:sp>
      <p:sp>
        <p:nvSpPr>
          <p:cNvPr id="4" name="Slide Number Placeholder 3"/>
          <p:cNvSpPr>
            <a:spLocks noGrp="1"/>
          </p:cNvSpPr>
          <p:nvPr>
            <p:ph type="sldNum" sz="quarter" idx="10"/>
          </p:nvPr>
        </p:nvSpPr>
        <p:spPr/>
        <p:txBody>
          <a:bodyPr/>
          <a:lstStyle/>
          <a:p>
            <a:fld id="{C0B9B488-539E-4FA1-9C69-142E34E0F55D}" type="slidenum">
              <a:rPr lang="en-US" smtClean="0"/>
              <a:t>8</a:t>
            </a:fld>
            <a:endParaRPr lang="en-US"/>
          </a:p>
        </p:txBody>
      </p:sp>
    </p:spTree>
    <p:extLst>
      <p:ext uri="{BB962C8B-B14F-4D97-AF65-F5344CB8AC3E}">
        <p14:creationId xmlns:p14="http://schemas.microsoft.com/office/powerpoint/2010/main" val="54926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Thomas, S. A. &amp; Lee-Fong, M. (2011). Maintaining dignity of patients with morbid obesity in the hospital setting. </a:t>
            </a:r>
            <a:r>
              <a:rPr lang="en-US" sz="1200" i="1" kern="1200" dirty="0">
                <a:solidFill>
                  <a:schemeClr val="tx1"/>
                </a:solidFill>
                <a:effectLst/>
                <a:latin typeface="+mn-lt"/>
                <a:ea typeface="+mn-ea"/>
                <a:cs typeface="+mn-cs"/>
              </a:rPr>
              <a:t>Bariatric Times, 8</a:t>
            </a:r>
            <a:r>
              <a:rPr lang="en-US" sz="1200" kern="1200" dirty="0">
                <a:solidFill>
                  <a:schemeClr val="tx1"/>
                </a:solidFill>
                <a:effectLst/>
                <a:latin typeface="+mn-lt"/>
                <a:ea typeface="+mn-ea"/>
                <a:cs typeface="+mn-cs"/>
              </a:rPr>
              <a:t>(4), 20-25. </a:t>
            </a:r>
          </a:p>
          <a:p>
            <a:r>
              <a:rPr lang="en-US" sz="1200" kern="1200" dirty="0">
                <a:solidFill>
                  <a:schemeClr val="tx1"/>
                </a:solidFill>
                <a:effectLst/>
                <a:latin typeface="+mn-lt"/>
                <a:ea typeface="+mn-ea"/>
                <a:cs typeface="+mn-cs"/>
              </a:rPr>
              <a:t>Garcia, J. T., </a:t>
            </a:r>
            <a:r>
              <a:rPr lang="en-US" sz="1200" kern="1200" dirty="0" err="1">
                <a:solidFill>
                  <a:schemeClr val="tx1"/>
                </a:solidFill>
                <a:effectLst/>
                <a:latin typeface="+mn-lt"/>
                <a:ea typeface="+mn-ea"/>
                <a:cs typeface="+mn-cs"/>
              </a:rPr>
              <a:t>Amankwah</a:t>
            </a:r>
            <a:r>
              <a:rPr lang="en-US" sz="1200" kern="1200" dirty="0">
                <a:solidFill>
                  <a:schemeClr val="tx1"/>
                </a:solidFill>
                <a:effectLst/>
                <a:latin typeface="+mn-lt"/>
                <a:ea typeface="+mn-ea"/>
                <a:cs typeface="+mn-cs"/>
              </a:rPr>
              <a:t>, E. K., &amp; Hernandez, R. G. (2016). Assessment of weight bias among pediatric nurses and clinical support staff toward obese patients and their caregivers. </a:t>
            </a:r>
            <a:r>
              <a:rPr lang="en-US" sz="1200" i="1" kern="1200" dirty="0">
                <a:solidFill>
                  <a:schemeClr val="tx1"/>
                </a:solidFill>
                <a:effectLst/>
                <a:latin typeface="+mn-lt"/>
                <a:ea typeface="+mn-ea"/>
                <a:cs typeface="+mn-cs"/>
              </a:rPr>
              <a:t>Journal of Pediatric Nursing, 31, </a:t>
            </a:r>
            <a:r>
              <a:rPr lang="en-US" sz="1200" kern="1200" dirty="0">
                <a:solidFill>
                  <a:schemeClr val="tx1"/>
                </a:solidFill>
                <a:effectLst/>
                <a:latin typeface="+mn-lt"/>
                <a:ea typeface="+mn-ea"/>
                <a:cs typeface="+mn-cs"/>
              </a:rPr>
              <a:t>e244-e251.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10.1016/j.pedn.2016.02.004</a:t>
            </a:r>
          </a:p>
          <a:p>
            <a:endParaRPr lang="en-US" dirty="0"/>
          </a:p>
        </p:txBody>
      </p:sp>
      <p:sp>
        <p:nvSpPr>
          <p:cNvPr id="4" name="Slide Number Placeholder 3"/>
          <p:cNvSpPr>
            <a:spLocks noGrp="1"/>
          </p:cNvSpPr>
          <p:nvPr>
            <p:ph type="sldNum" sz="quarter" idx="10"/>
          </p:nvPr>
        </p:nvSpPr>
        <p:spPr/>
        <p:txBody>
          <a:bodyPr/>
          <a:lstStyle/>
          <a:p>
            <a:fld id="{C0B9B488-539E-4FA1-9C69-142E34E0F55D}" type="slidenum">
              <a:rPr lang="en-US" smtClean="0"/>
              <a:t>33</a:t>
            </a:fld>
            <a:endParaRPr lang="en-US"/>
          </a:p>
        </p:txBody>
      </p:sp>
    </p:spTree>
    <p:extLst>
      <p:ext uri="{BB962C8B-B14F-4D97-AF65-F5344CB8AC3E}">
        <p14:creationId xmlns:p14="http://schemas.microsoft.com/office/powerpoint/2010/main" val="170345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of adults in US are having sleeve, 20% bypass and 10% other</a:t>
            </a:r>
          </a:p>
          <a:p>
            <a:r>
              <a:rPr lang="en-US" dirty="0"/>
              <a:t>95% of adolescents are having sleeve</a:t>
            </a:r>
          </a:p>
        </p:txBody>
      </p:sp>
      <p:sp>
        <p:nvSpPr>
          <p:cNvPr id="4" name="Slide Number Placeholder 3"/>
          <p:cNvSpPr>
            <a:spLocks noGrp="1"/>
          </p:cNvSpPr>
          <p:nvPr>
            <p:ph type="sldNum" sz="quarter" idx="5"/>
          </p:nvPr>
        </p:nvSpPr>
        <p:spPr/>
        <p:txBody>
          <a:bodyPr/>
          <a:lstStyle/>
          <a:p>
            <a:fld id="{C0B9B488-539E-4FA1-9C69-142E34E0F55D}" type="slidenum">
              <a:rPr lang="en-US" smtClean="0"/>
              <a:t>12</a:t>
            </a:fld>
            <a:endParaRPr lang="en-US"/>
          </a:p>
        </p:txBody>
      </p:sp>
    </p:spTree>
    <p:extLst>
      <p:ext uri="{BB962C8B-B14F-4D97-AF65-F5344CB8AC3E}">
        <p14:creationId xmlns:p14="http://schemas.microsoft.com/office/powerpoint/2010/main" val="65925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are concerns while inpatient/immediately post op</a:t>
            </a:r>
          </a:p>
          <a:p>
            <a:r>
              <a:rPr lang="en-US" dirty="0"/>
              <a:t>4-6 more likely to happen overall but likely after 1+ week post op</a:t>
            </a:r>
          </a:p>
          <a:p>
            <a:r>
              <a:rPr lang="en-US" dirty="0"/>
              <a:t>Dehydration most common complication- unlikely in hospital</a:t>
            </a:r>
          </a:p>
        </p:txBody>
      </p:sp>
      <p:sp>
        <p:nvSpPr>
          <p:cNvPr id="4" name="Slide Number Placeholder 3"/>
          <p:cNvSpPr>
            <a:spLocks noGrp="1"/>
          </p:cNvSpPr>
          <p:nvPr>
            <p:ph type="sldNum" sz="quarter" idx="5"/>
          </p:nvPr>
        </p:nvSpPr>
        <p:spPr/>
        <p:txBody>
          <a:bodyPr/>
          <a:lstStyle/>
          <a:p>
            <a:fld id="{C0B9B488-539E-4FA1-9C69-142E34E0F55D}" type="slidenum">
              <a:rPr lang="en-US" smtClean="0"/>
              <a:t>13</a:t>
            </a:fld>
            <a:endParaRPr lang="en-US"/>
          </a:p>
        </p:txBody>
      </p:sp>
    </p:spTree>
    <p:extLst>
      <p:ext uri="{BB962C8B-B14F-4D97-AF65-F5344CB8AC3E}">
        <p14:creationId xmlns:p14="http://schemas.microsoft.com/office/powerpoint/2010/main" val="234352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 side- bleeding- why we have</a:t>
            </a:r>
            <a:r>
              <a:rPr lang="en-US" baseline="0" dirty="0"/>
              <a:t> drastically reduced amount of patients who go home on </a:t>
            </a:r>
            <a:r>
              <a:rPr lang="en-US" baseline="0" dirty="0" err="1"/>
              <a:t>lovenox</a:t>
            </a:r>
            <a:endParaRPr lang="en-US" baseline="0" dirty="0"/>
          </a:p>
          <a:p>
            <a:r>
              <a:rPr lang="en-US" baseline="0" dirty="0"/>
              <a:t>2 patient with PE since 2010</a:t>
            </a:r>
            <a:endParaRPr lang="en-US" dirty="0"/>
          </a:p>
        </p:txBody>
      </p:sp>
      <p:sp>
        <p:nvSpPr>
          <p:cNvPr id="4" name="Slide Number Placeholder 3"/>
          <p:cNvSpPr>
            <a:spLocks noGrp="1"/>
          </p:cNvSpPr>
          <p:nvPr>
            <p:ph type="sldNum" sz="quarter" idx="10"/>
          </p:nvPr>
        </p:nvSpPr>
        <p:spPr/>
        <p:txBody>
          <a:bodyPr/>
          <a:lstStyle/>
          <a:p>
            <a:fld id="{C0B9B488-539E-4FA1-9C69-142E34E0F55D}" type="slidenum">
              <a:rPr lang="en-US" smtClean="0"/>
              <a:t>17</a:t>
            </a:fld>
            <a:endParaRPr lang="en-US"/>
          </a:p>
        </p:txBody>
      </p:sp>
    </p:spTree>
    <p:extLst>
      <p:ext uri="{BB962C8B-B14F-4D97-AF65-F5344CB8AC3E}">
        <p14:creationId xmlns:p14="http://schemas.microsoft.com/office/powerpoint/2010/main" val="7321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Risk; </a:t>
            </a:r>
          </a:p>
          <a:p>
            <a:r>
              <a:rPr lang="en-US" dirty="0"/>
              <a:t>18+</a:t>
            </a:r>
          </a:p>
          <a:p>
            <a:r>
              <a:rPr lang="en-US" dirty="0"/>
              <a:t>Male</a:t>
            </a:r>
          </a:p>
          <a:p>
            <a:r>
              <a:rPr lang="en-US" dirty="0"/>
              <a:t>BMI &gt;60</a:t>
            </a:r>
          </a:p>
          <a:p>
            <a:r>
              <a:rPr lang="en-US" dirty="0"/>
              <a:t>Hx or </a:t>
            </a:r>
            <a:r>
              <a:rPr lang="en-US" dirty="0" err="1"/>
              <a:t>FHx</a:t>
            </a:r>
            <a:r>
              <a:rPr lang="en-US" dirty="0"/>
              <a:t> of clots</a:t>
            </a:r>
          </a:p>
          <a:p>
            <a:r>
              <a:rPr lang="en-US" dirty="0"/>
              <a:t>Sedentary/Mobility limitations</a:t>
            </a:r>
          </a:p>
        </p:txBody>
      </p:sp>
      <p:sp>
        <p:nvSpPr>
          <p:cNvPr id="4" name="Slide Number Placeholder 3"/>
          <p:cNvSpPr>
            <a:spLocks noGrp="1"/>
          </p:cNvSpPr>
          <p:nvPr>
            <p:ph type="sldNum" sz="quarter" idx="5"/>
          </p:nvPr>
        </p:nvSpPr>
        <p:spPr/>
        <p:txBody>
          <a:bodyPr/>
          <a:lstStyle/>
          <a:p>
            <a:fld id="{C0B9B488-539E-4FA1-9C69-142E34E0F55D}" type="slidenum">
              <a:rPr lang="en-US" smtClean="0"/>
              <a:t>19</a:t>
            </a:fld>
            <a:endParaRPr lang="en-US"/>
          </a:p>
        </p:txBody>
      </p:sp>
    </p:spTree>
    <p:extLst>
      <p:ext uri="{BB962C8B-B14F-4D97-AF65-F5344CB8AC3E}">
        <p14:creationId xmlns:p14="http://schemas.microsoft.com/office/powerpoint/2010/main" val="105428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9B488-539E-4FA1-9C69-142E34E0F55D}" type="slidenum">
              <a:rPr lang="en-US" smtClean="0"/>
              <a:t>23</a:t>
            </a:fld>
            <a:endParaRPr lang="en-US"/>
          </a:p>
        </p:txBody>
      </p:sp>
    </p:spTree>
    <p:extLst>
      <p:ext uri="{BB962C8B-B14F-4D97-AF65-F5344CB8AC3E}">
        <p14:creationId xmlns:p14="http://schemas.microsoft.com/office/powerpoint/2010/main" val="134981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scores indicate belief that obesity is caused by environmental/genetic factors more so than personal habits. Lower scores indicate a belief that the individual is more responsible for </a:t>
            </a:r>
            <a:r>
              <a:rPr lang="en-US"/>
              <a:t>their obesity. </a:t>
            </a:r>
          </a:p>
        </p:txBody>
      </p:sp>
      <p:sp>
        <p:nvSpPr>
          <p:cNvPr id="4" name="Slide Number Placeholder 3"/>
          <p:cNvSpPr>
            <a:spLocks noGrp="1"/>
          </p:cNvSpPr>
          <p:nvPr>
            <p:ph type="sldNum" sz="quarter" idx="10"/>
          </p:nvPr>
        </p:nvSpPr>
        <p:spPr/>
        <p:txBody>
          <a:bodyPr/>
          <a:lstStyle/>
          <a:p>
            <a:fld id="{C0B9B488-539E-4FA1-9C69-142E34E0F55D}" type="slidenum">
              <a:rPr lang="en-US" smtClean="0"/>
              <a:t>28</a:t>
            </a:fld>
            <a:endParaRPr lang="en-US"/>
          </a:p>
        </p:txBody>
      </p:sp>
    </p:spTree>
    <p:extLst>
      <p:ext uri="{BB962C8B-B14F-4D97-AF65-F5344CB8AC3E}">
        <p14:creationId xmlns:p14="http://schemas.microsoft.com/office/powerpoint/2010/main" val="412632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www.obesityaction.org</a:t>
            </a:r>
          </a:p>
          <a:p>
            <a:endParaRPr lang="en-US" dirty="0"/>
          </a:p>
        </p:txBody>
      </p:sp>
      <p:sp>
        <p:nvSpPr>
          <p:cNvPr id="4" name="Slide Number Placeholder 3"/>
          <p:cNvSpPr>
            <a:spLocks noGrp="1"/>
          </p:cNvSpPr>
          <p:nvPr>
            <p:ph type="sldNum" sz="quarter" idx="10"/>
          </p:nvPr>
        </p:nvSpPr>
        <p:spPr/>
        <p:txBody>
          <a:bodyPr/>
          <a:lstStyle/>
          <a:p>
            <a:fld id="{C0B9B488-539E-4FA1-9C69-142E34E0F55D}" type="slidenum">
              <a:rPr lang="en-US" smtClean="0"/>
              <a:t>30</a:t>
            </a:fld>
            <a:endParaRPr lang="en-US"/>
          </a:p>
        </p:txBody>
      </p:sp>
    </p:spTree>
    <p:extLst>
      <p:ext uri="{BB962C8B-B14F-4D97-AF65-F5344CB8AC3E}">
        <p14:creationId xmlns:p14="http://schemas.microsoft.com/office/powerpoint/2010/main" val="7675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(source: Amy NK, Aalborg A, Lyons P, &amp; </a:t>
            </a:r>
            <a:r>
              <a:rPr lang="en-US" i="1" dirty="0" err="1"/>
              <a:t>Keranen</a:t>
            </a:r>
            <a:r>
              <a:rPr lang="en-US" i="1" dirty="0"/>
              <a:t> L. Barriers to routine gynecological cancer screening for White and African-American women with obesity. </a:t>
            </a:r>
            <a:r>
              <a:rPr lang="en-US" i="1" dirty="0" err="1"/>
              <a:t>Int</a:t>
            </a:r>
            <a:r>
              <a:rPr lang="en-US" i="1" dirty="0"/>
              <a:t> J Obesity &amp; Related Metabolic Disorders. 2006; 30: 147-155.)</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(source: </a:t>
            </a:r>
            <a:r>
              <a:rPr lang="en-US" i="1" dirty="0" err="1"/>
              <a:t>Puhl</a:t>
            </a:r>
            <a:r>
              <a:rPr lang="en-US" i="1" dirty="0"/>
              <a:t>, R., &amp; Brownell, K.D. (2006). Confronting and coping with weight stigma: An investigation of overweight and individuals with obesity. Obesity, 14, 1802-1815.)</a:t>
            </a:r>
            <a:endParaRPr lang="en-US" dirty="0"/>
          </a:p>
          <a:p>
            <a:endParaRPr lang="en-US" dirty="0"/>
          </a:p>
          <a:p>
            <a:endParaRPr lang="en-US" dirty="0"/>
          </a:p>
          <a:p>
            <a:r>
              <a:rPr lang="en-US" dirty="0"/>
              <a:t>www.obesityaction.org</a:t>
            </a:r>
          </a:p>
        </p:txBody>
      </p:sp>
      <p:sp>
        <p:nvSpPr>
          <p:cNvPr id="4" name="Slide Number Placeholder 3"/>
          <p:cNvSpPr>
            <a:spLocks noGrp="1"/>
          </p:cNvSpPr>
          <p:nvPr>
            <p:ph type="sldNum" sz="quarter" idx="10"/>
          </p:nvPr>
        </p:nvSpPr>
        <p:spPr/>
        <p:txBody>
          <a:bodyPr/>
          <a:lstStyle/>
          <a:p>
            <a:fld id="{C0B9B488-539E-4FA1-9C69-142E34E0F55D}" type="slidenum">
              <a:rPr lang="en-US" smtClean="0"/>
              <a:t>31</a:t>
            </a:fld>
            <a:endParaRPr lang="en-US"/>
          </a:p>
        </p:txBody>
      </p:sp>
    </p:spTree>
    <p:extLst>
      <p:ext uri="{BB962C8B-B14F-4D97-AF65-F5344CB8AC3E}">
        <p14:creationId xmlns:p14="http://schemas.microsoft.com/office/powerpoint/2010/main" val="395235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4BE8355-D5F0-4D18-B4A2-C4D4A0231BFF}"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EA5E6994-5D80-444F-92EC-359F286FEFCD}"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E8355-D5F0-4D18-B4A2-C4D4A0231BFF}"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E6994-5D80-444F-92EC-359F286FEF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BE8355-D5F0-4D18-B4A2-C4D4A0231BFF}"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E6994-5D80-444F-92EC-359F286FEF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E8355-D5F0-4D18-B4A2-C4D4A0231BFF}"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E6994-5D80-444F-92EC-359F286FEF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4BE8355-D5F0-4D18-B4A2-C4D4A0231BFF}" type="datetimeFigureOut">
              <a:rPr lang="en-US" smtClean="0"/>
              <a:t>1/3/2023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E6994-5D80-444F-92EC-359F286FEFCD}"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BE8355-D5F0-4D18-B4A2-C4D4A0231BFF}"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E6994-5D80-444F-92EC-359F286FEF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BE8355-D5F0-4D18-B4A2-C4D4A0231BFF}" type="datetimeFigureOut">
              <a:rPr lang="en-US" smtClean="0"/>
              <a:t>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5E6994-5D80-444F-92EC-359F286FEF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BE8355-D5F0-4D18-B4A2-C4D4A0231BFF}" type="datetimeFigureOut">
              <a:rPr lang="en-US" smtClean="0"/>
              <a:t>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5E6994-5D80-444F-92EC-359F286FEF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BE8355-D5F0-4D18-B4A2-C4D4A0231BFF}" type="datetimeFigureOut">
              <a:rPr lang="en-US" smtClean="0"/>
              <a:t>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5E6994-5D80-444F-92EC-359F286FEF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BE8355-D5F0-4D18-B4A2-C4D4A0231BFF}"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E6994-5D80-444F-92EC-359F286FEFCD}"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94BE8355-D5F0-4D18-B4A2-C4D4A0231BFF}" type="datetimeFigureOut">
              <a:rPr lang="en-US" smtClean="0"/>
              <a:t>1/3/2023</a:t>
            </a:fld>
            <a:endParaRPr lang="en-US"/>
          </a:p>
        </p:txBody>
      </p:sp>
      <p:sp>
        <p:nvSpPr>
          <p:cNvPr id="7" name="Slide Number Placeholder 6"/>
          <p:cNvSpPr>
            <a:spLocks noGrp="1"/>
          </p:cNvSpPr>
          <p:nvPr>
            <p:ph type="sldNum" sz="quarter" idx="12"/>
          </p:nvPr>
        </p:nvSpPr>
        <p:spPr/>
        <p:txBody>
          <a:bodyPr/>
          <a:lstStyle/>
          <a:p>
            <a:fld id="{EA5E6994-5D80-444F-92EC-359F286FEFCD}"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4BE8355-D5F0-4D18-B4A2-C4D4A0231BFF}" type="datetimeFigureOut">
              <a:rPr lang="en-US" smtClean="0"/>
              <a:t>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A5E6994-5D80-444F-92EC-359F286FEFCD}"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pp.brandquiz.io/drexel-university/baops-beliefs-about-obese-persons-scal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 Id="rId2" Type="http://schemas.openxmlformats.org/officeDocument/2006/relationships/hyperlink" Target="https://www.youtube.com/watch?v=lZLzHFgE0AQ&amp;feature=youtu.b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xrZavteDbAhWkrFkKHSdQAO0QjRx6BAgBEAU&amp;url=https://www.123rf.com/photo_88628283_stock-vector-body-mass-index-vector-illustration-from-underweight-to-extremely-obese-man-silhouettes-with-differe.html&amp;psig=AOvVaw011PzW6A64Jov1uF-LTIEC&amp;ust=1529521326364900"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file://CNMC.ORG/Share/SHAREVOL01/Obesity%20Institute/Verification%20prep/bariatric%20guidelines/Patient%20and%20Family%20Surgery%20Education%20Book%20%20final.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url?sa=i&amp;rct=j&amp;q=&amp;esrc=s&amp;source=images&amp;cd=&amp;cad=rja&amp;uact=8&amp;ved=2ahUKEwjd86_-v-DbAhUCwVkKHT30ANUQjRx6BAgBEAU&amp;url=https://healncure.com/diabetic-kids-new-regimen/&amp;psig=AOvVaw2SReQ8neDfWzjQvLufQ3Q_&amp;ust=152952424769679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2ht-1tuDbAhXQrFkKHVK6CV4QjRx6BAgBEAU&amp;url=http://www.mywtlosssurgeon.com/sleeve-gastrectomy.html&amp;psig=AOvVaw0t4YQT78-9KvINZk8jccTQ&amp;ust=152952164567706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U8Ziwt-DbAhUywVkKHQdcCVUQjRx6BAgBEAU&amp;url=https://jamanetwork.com/journals/jama/fullarticle/2669730&amp;psig=AOvVaw1Y7ldFJe1qujC0lLRZPJL4&amp;ust=1529521934995475"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ogle.com/url?sa=i&amp;rct=j&amp;q=&amp;esrc=s&amp;source=images&amp;cd=&amp;cad=rja&amp;uact=8&amp;ved=2ahUKEwjIpcrLsuDbAhXSuFkKHVTZBQIQjRx6BAgBEAU&amp;url=https://childrensnational.org/news-and-events/media-kit/logos-and--images&amp;psig=AOvVaw2txKCLhwK_-d7RkPs8Mim5&amp;ust=1529520624005172"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Care of the Bariatric Surgery Patient</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39419"/>
            <a:ext cx="5715000" cy="2857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children's national medical center log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8600" y="6019800"/>
            <a:ext cx="4953000" cy="646331"/>
          </a:xfrm>
          <a:prstGeom prst="rect">
            <a:avLst/>
          </a:prstGeom>
          <a:noFill/>
        </p:spPr>
        <p:txBody>
          <a:bodyPr wrap="square" rtlCol="0">
            <a:spAutoFit/>
          </a:bodyPr>
          <a:lstStyle/>
          <a:p>
            <a:pPr algn="r"/>
            <a:r>
              <a:rPr lang="en-US" dirty="0"/>
              <a:t>Caitlin Coogan MSN, CPNP-AC/PC</a:t>
            </a:r>
          </a:p>
          <a:p>
            <a:pPr algn="r"/>
            <a:r>
              <a:rPr lang="en-US" dirty="0"/>
              <a:t>Jillian Rekart BSN, RN, CPN</a:t>
            </a:r>
          </a:p>
        </p:txBody>
      </p:sp>
    </p:spTree>
    <p:extLst>
      <p:ext uri="{BB962C8B-B14F-4D97-AF65-F5344CB8AC3E}">
        <p14:creationId xmlns:p14="http://schemas.microsoft.com/office/powerpoint/2010/main" val="260583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Gastric Sleeve</a:t>
            </a:r>
          </a:p>
        </p:txBody>
      </p:sp>
      <p:sp>
        <p:nvSpPr>
          <p:cNvPr id="3" name="Content Placeholder 2"/>
          <p:cNvSpPr>
            <a:spLocks noGrp="1"/>
          </p:cNvSpPr>
          <p:nvPr>
            <p:ph idx="1"/>
          </p:nvPr>
        </p:nvSpPr>
        <p:spPr/>
        <p:txBody>
          <a:bodyPr/>
          <a:lstStyle/>
          <a:p>
            <a:pPr indent="-342900"/>
            <a:r>
              <a:rPr lang="en-US" dirty="0"/>
              <a:t>Rapid weight loss </a:t>
            </a:r>
          </a:p>
          <a:p>
            <a:pPr marL="0" indent="0">
              <a:buNone/>
            </a:pPr>
            <a:endParaRPr lang="en-US" dirty="0"/>
          </a:p>
          <a:p>
            <a:pPr indent="-342900"/>
            <a:r>
              <a:rPr lang="en-US" dirty="0"/>
              <a:t>Less risk of nutritional deficiencies</a:t>
            </a:r>
          </a:p>
          <a:p>
            <a:pPr marL="0" indent="0">
              <a:buNone/>
            </a:pPr>
            <a:endParaRPr lang="en-US" dirty="0"/>
          </a:p>
          <a:p>
            <a:pPr indent="-342900"/>
            <a:r>
              <a:rPr lang="en-US" dirty="0"/>
              <a:t>Lower complication rates (1% vs 10% for bypass) </a:t>
            </a:r>
          </a:p>
        </p:txBody>
      </p:sp>
      <p:pic>
        <p:nvPicPr>
          <p:cNvPr id="6" name="Picture 4" descr="Image result for children's national medical center log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5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Post-operative weight loss</a:t>
            </a:r>
          </a:p>
        </p:txBody>
      </p:sp>
      <p:sp>
        <p:nvSpPr>
          <p:cNvPr id="3" name="Content Placeholder 2"/>
          <p:cNvSpPr>
            <a:spLocks noGrp="1"/>
          </p:cNvSpPr>
          <p:nvPr>
            <p:ph idx="1"/>
          </p:nvPr>
        </p:nvSpPr>
        <p:spPr/>
        <p:txBody>
          <a:bodyPr/>
          <a:lstStyle/>
          <a:p>
            <a:r>
              <a:rPr lang="en-US" dirty="0"/>
              <a:t>Average weight loss 6 months post-operative is 70 pounds</a:t>
            </a:r>
          </a:p>
          <a:p>
            <a:r>
              <a:rPr lang="en-US" dirty="0"/>
              <a:t>Average weight loss 1 year post-operative is 85 pounds</a:t>
            </a:r>
          </a:p>
          <a:p>
            <a:pPr lvl="1"/>
            <a:r>
              <a:rPr lang="en-US" dirty="0"/>
              <a:t>Some patients have significantly more weight loss depending on pre surgery excess weight</a:t>
            </a:r>
          </a:p>
        </p:txBody>
      </p:sp>
    </p:spTree>
    <p:extLst>
      <p:ext uri="{BB962C8B-B14F-4D97-AF65-F5344CB8AC3E}">
        <p14:creationId xmlns:p14="http://schemas.microsoft.com/office/powerpoint/2010/main" val="395131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Disadvantages of Gastric Sleeve</a:t>
            </a:r>
          </a:p>
        </p:txBody>
      </p:sp>
      <p:sp>
        <p:nvSpPr>
          <p:cNvPr id="3" name="Content Placeholder 2"/>
          <p:cNvSpPr>
            <a:spLocks noGrp="1"/>
          </p:cNvSpPr>
          <p:nvPr>
            <p:ph idx="1"/>
          </p:nvPr>
        </p:nvSpPr>
        <p:spPr>
          <a:xfrm>
            <a:off x="457200" y="1676400"/>
            <a:ext cx="8229600" cy="4525963"/>
          </a:xfrm>
        </p:spPr>
        <p:txBody>
          <a:bodyPr/>
          <a:lstStyle/>
          <a:p>
            <a:pPr indent="-342900"/>
            <a:r>
              <a:rPr lang="en-US" dirty="0"/>
              <a:t>Less weight loss than bypass </a:t>
            </a:r>
          </a:p>
          <a:p>
            <a:pPr marL="0" indent="0">
              <a:buNone/>
            </a:pPr>
            <a:endParaRPr lang="en-US" dirty="0"/>
          </a:p>
          <a:p>
            <a:pPr indent="-342900"/>
            <a:r>
              <a:rPr lang="en-US" dirty="0" err="1"/>
              <a:t>Possiblity</a:t>
            </a:r>
            <a:r>
              <a:rPr lang="en-US" dirty="0"/>
              <a:t> of GERD</a:t>
            </a:r>
          </a:p>
          <a:p>
            <a:pPr marL="0" indent="0">
              <a:buNone/>
            </a:pPr>
            <a:endParaRPr lang="en-US" dirty="0"/>
          </a:p>
          <a:p>
            <a:pPr indent="-342900"/>
            <a:r>
              <a:rPr lang="en-US" dirty="0"/>
              <a:t>Potential leak from one long staple line</a:t>
            </a:r>
          </a:p>
        </p:txBody>
      </p:sp>
      <p:pic>
        <p:nvPicPr>
          <p:cNvPr id="5" name="Picture 4" descr="Image result for children's national medical center log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824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9562" y="132703"/>
            <a:ext cx="2388483" cy="3504370"/>
          </a:xfrm>
          <a:prstGeom prst="rect">
            <a:avLst/>
          </a:prstGeom>
          <a:solidFill>
            <a:srgbClr val="8FAAE1"/>
          </a:solidFill>
          <a:ln>
            <a:solidFill>
              <a:srgbClr val="0070C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Surgical Candidates:</a:t>
            </a:r>
          </a:p>
          <a:p>
            <a:pPr marL="285750" indent="-285750" algn="ctr">
              <a:buFont typeface="Arial"/>
              <a:buChar char="•"/>
            </a:pPr>
            <a:r>
              <a:rPr lang="en-US" sz="1600" dirty="0"/>
              <a:t>BMI </a:t>
            </a:r>
            <a:r>
              <a:rPr lang="en-US" sz="1600" u="sng" dirty="0"/>
              <a:t>&gt; </a:t>
            </a:r>
            <a:r>
              <a:rPr lang="en-US" sz="1600" dirty="0"/>
              <a:t>30 w/ obesity related condition</a:t>
            </a:r>
          </a:p>
          <a:p>
            <a:pPr marL="285750" indent="-285750" algn="ctr">
              <a:buFont typeface="Arial"/>
              <a:buChar char="•"/>
            </a:pPr>
            <a:r>
              <a:rPr lang="en-US" sz="1600" dirty="0"/>
              <a:t>BMI &gt; 35 w/out obesity related condition</a:t>
            </a:r>
          </a:p>
          <a:p>
            <a:pPr marL="285750" indent="-285750" algn="ctr">
              <a:buFont typeface="Arial"/>
              <a:buChar char="•"/>
            </a:pPr>
            <a:r>
              <a:rPr lang="en-US" sz="1600" dirty="0"/>
              <a:t>Psychological clearance</a:t>
            </a:r>
          </a:p>
        </p:txBody>
      </p:sp>
      <p:sp>
        <p:nvSpPr>
          <p:cNvPr id="11" name="Snip Diagonal Corner Rectangle 10"/>
          <p:cNvSpPr/>
          <p:nvPr/>
        </p:nvSpPr>
        <p:spPr>
          <a:xfrm>
            <a:off x="4632422" y="132703"/>
            <a:ext cx="4511578" cy="2564679"/>
          </a:xfrm>
          <a:prstGeom prst="snip2DiagRect">
            <a:avLst/>
          </a:prstGeom>
          <a:solidFill>
            <a:schemeClr val="accent5">
              <a:lumMod val="40000"/>
              <a:lumOff val="60000"/>
            </a:schemeClr>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a:t>Post Operative Nursing Care</a:t>
            </a:r>
          </a:p>
          <a:p>
            <a:pPr marL="285750" indent="-285750" algn="ctr">
              <a:buFont typeface="Arial"/>
              <a:buChar char="•"/>
            </a:pPr>
            <a:r>
              <a:rPr lang="en-US" sz="1600" dirty="0"/>
              <a:t>No NG tube</a:t>
            </a:r>
          </a:p>
          <a:p>
            <a:pPr marL="285750" indent="-285750" algn="ctr">
              <a:buFont typeface="Arial"/>
              <a:buChar char="•"/>
            </a:pPr>
            <a:r>
              <a:rPr lang="en-US" sz="1600" dirty="0"/>
              <a:t>No pills</a:t>
            </a:r>
          </a:p>
          <a:p>
            <a:pPr marL="285750" indent="-285750" algn="ctr">
              <a:buFont typeface="Arial"/>
              <a:buChar char="•"/>
            </a:pPr>
            <a:r>
              <a:rPr lang="en-US" sz="1600" dirty="0"/>
              <a:t>No Straws</a:t>
            </a:r>
          </a:p>
          <a:p>
            <a:pPr marL="285750" indent="-285750" algn="ctr">
              <a:buFont typeface="Arial"/>
              <a:buChar char="•"/>
            </a:pPr>
            <a:r>
              <a:rPr lang="en-US" sz="1600" dirty="0"/>
              <a:t>HOB &gt; 30</a:t>
            </a:r>
            <a:r>
              <a:rPr lang="en-US" sz="1600" baseline="30000" dirty="0"/>
              <a:t>0</a:t>
            </a:r>
          </a:p>
          <a:p>
            <a:pPr marL="285750" indent="-285750" algn="ctr">
              <a:buFont typeface="Arial"/>
              <a:buChar char="•"/>
            </a:pPr>
            <a:r>
              <a:rPr lang="en-US" sz="1600" dirty="0"/>
              <a:t>Ambulation/PT</a:t>
            </a:r>
          </a:p>
          <a:p>
            <a:pPr marL="285750" indent="-285750" algn="ctr">
              <a:buFont typeface="Arial"/>
              <a:buChar char="•"/>
            </a:pPr>
            <a:r>
              <a:rPr lang="en-US" sz="1600" dirty="0"/>
              <a:t>Incentive Spirometer</a:t>
            </a:r>
          </a:p>
          <a:p>
            <a:pPr marL="285750" indent="-285750" algn="ctr">
              <a:buFont typeface="Arial"/>
              <a:buChar char="•"/>
            </a:pPr>
            <a:r>
              <a:rPr lang="en-US" sz="1600" dirty="0"/>
              <a:t>SCD foot pump</a:t>
            </a:r>
          </a:p>
          <a:p>
            <a:pPr marL="285750" indent="-285750" algn="ctr">
              <a:buFont typeface="Arial"/>
              <a:buChar char="•"/>
            </a:pPr>
            <a:r>
              <a:rPr lang="en-US" sz="1600" dirty="0"/>
              <a:t>Pain management</a:t>
            </a:r>
          </a:p>
          <a:p>
            <a:pPr marL="285750" indent="-285750" algn="ctr">
              <a:buFont typeface="Arial"/>
              <a:buChar char="•"/>
            </a:pPr>
            <a:endParaRPr lang="en-US" dirty="0"/>
          </a:p>
        </p:txBody>
      </p:sp>
      <p:sp>
        <p:nvSpPr>
          <p:cNvPr id="16" name="Hexagon 15"/>
          <p:cNvSpPr/>
          <p:nvPr/>
        </p:nvSpPr>
        <p:spPr>
          <a:xfrm>
            <a:off x="6034799" y="2849047"/>
            <a:ext cx="3109201" cy="2250614"/>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t>STOP and NOTIFY </a:t>
            </a:r>
          </a:p>
          <a:p>
            <a:pPr marL="285750" indent="-285750" algn="ctr">
              <a:buFont typeface="Arial"/>
              <a:buChar char="•"/>
            </a:pPr>
            <a:r>
              <a:rPr lang="en-US" sz="1600" dirty="0"/>
              <a:t>Tachycardia</a:t>
            </a:r>
          </a:p>
          <a:p>
            <a:pPr marL="285750" indent="-285750" algn="ctr">
              <a:buFont typeface="Arial"/>
              <a:buChar char="•"/>
            </a:pPr>
            <a:r>
              <a:rPr lang="en-US" sz="1600" dirty="0"/>
              <a:t>Decreased U/O</a:t>
            </a:r>
          </a:p>
          <a:p>
            <a:pPr marL="285750" indent="-285750" algn="ctr">
              <a:buFont typeface="Arial"/>
              <a:buChar char="•"/>
            </a:pPr>
            <a:r>
              <a:rPr lang="en-US" sz="1600" dirty="0"/>
              <a:t>Nausea/Vomiting</a:t>
            </a:r>
          </a:p>
          <a:p>
            <a:pPr marL="285750" indent="-285750" algn="ctr">
              <a:buFont typeface="Arial"/>
              <a:buChar char="•"/>
            </a:pPr>
            <a:r>
              <a:rPr lang="en-US" sz="1600" dirty="0"/>
              <a:t>Abdominal distension</a:t>
            </a:r>
          </a:p>
          <a:p>
            <a:pPr marL="285750" indent="-285750" algn="ctr">
              <a:buFont typeface="Arial"/>
              <a:buChar char="•"/>
            </a:pPr>
            <a:r>
              <a:rPr lang="en-US" sz="1600" dirty="0"/>
              <a:t>Uncontrolled pain</a:t>
            </a:r>
          </a:p>
        </p:txBody>
      </p:sp>
      <p:sp>
        <p:nvSpPr>
          <p:cNvPr id="19" name="Explosion 1 18"/>
          <p:cNvSpPr/>
          <p:nvPr/>
        </p:nvSpPr>
        <p:spPr>
          <a:xfrm>
            <a:off x="2515809" y="1171342"/>
            <a:ext cx="3046732" cy="2685658"/>
          </a:xfrm>
          <a:prstGeom prst="irregularSeal1">
            <a:avLst/>
          </a:prstGeom>
          <a:solidFill>
            <a:srgbClr val="CC99FF"/>
          </a:solidFill>
          <a:ln>
            <a:solidFill>
              <a:srgbClr val="7030A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ln>
                  <a:solidFill>
                    <a:srgbClr val="000000"/>
                  </a:solidFill>
                </a:ln>
              </a:rPr>
              <a:t>Laparoscopic Sleeve </a:t>
            </a:r>
            <a:r>
              <a:rPr lang="en-US" sz="1600" dirty="0" err="1">
                <a:ln>
                  <a:solidFill>
                    <a:srgbClr val="000000"/>
                  </a:solidFill>
                </a:ln>
              </a:rPr>
              <a:t>Gastrectomy</a:t>
            </a:r>
            <a:endParaRPr lang="en-US" sz="1600" dirty="0">
              <a:ln>
                <a:solidFill>
                  <a:srgbClr val="000000"/>
                </a:solidFill>
              </a:ln>
            </a:endParaRPr>
          </a:p>
        </p:txBody>
      </p:sp>
      <p:sp>
        <p:nvSpPr>
          <p:cNvPr id="21" name="Left-Up Arrow 20"/>
          <p:cNvSpPr/>
          <p:nvPr/>
        </p:nvSpPr>
        <p:spPr>
          <a:xfrm rot="19612458" flipH="1">
            <a:off x="2119271" y="3045275"/>
            <a:ext cx="1430864" cy="840222"/>
          </a:xfrm>
          <a:prstGeom prst="leftUpArrow">
            <a:avLst/>
          </a:prstGeom>
          <a:solidFill>
            <a:srgbClr val="F1FF89"/>
          </a:solidFill>
          <a:effectLst>
            <a:glow rad="228600">
              <a:schemeClr val="accent3">
                <a:satMod val="175000"/>
                <a:alpha val="40000"/>
              </a:schemeClr>
            </a:glow>
            <a:outerShdw blurRad="40000" dist="20000" dir="5400000" rotWithShape="0">
              <a:srgbClr val="000000">
                <a:alpha val="38000"/>
              </a:srgbClr>
            </a:outerShdw>
          </a:effectLst>
          <a:scene3d>
            <a:camera prst="orthographicFront"/>
            <a:lightRig rig="threePt" dir="t"/>
          </a:scene3d>
          <a:sp3d>
            <a:bevelT w="101600" prst="rible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2" name="Bent Arrow 21"/>
          <p:cNvSpPr/>
          <p:nvPr/>
        </p:nvSpPr>
        <p:spPr>
          <a:xfrm>
            <a:off x="3846162" y="269413"/>
            <a:ext cx="950314" cy="1250845"/>
          </a:xfrm>
          <a:prstGeom prst="bentArrow">
            <a:avLst/>
          </a:prstGeom>
          <a:solidFill>
            <a:schemeClr val="bg1">
              <a:lumMod val="95000"/>
            </a:schemeClr>
          </a:solidFill>
          <a:effectLst>
            <a:glow rad="228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quot;No&quot; Symbol 25"/>
          <p:cNvSpPr/>
          <p:nvPr/>
        </p:nvSpPr>
        <p:spPr>
          <a:xfrm>
            <a:off x="481010" y="4426130"/>
            <a:ext cx="5970121" cy="2431870"/>
          </a:xfrm>
          <a:prstGeom prst="noSmoking">
            <a:avLst/>
          </a:prstGeom>
          <a:solidFill>
            <a:srgbClr val="A7DFAC"/>
          </a:solidFill>
          <a:ln>
            <a:solidFill>
              <a:srgbClr val="00B050"/>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Post-op Complications</a:t>
            </a:r>
          </a:p>
          <a:p>
            <a:pPr marL="342900" indent="-342900" algn="ctr">
              <a:buFont typeface="+mj-lt"/>
              <a:buAutoNum type="arabicPeriod"/>
            </a:pPr>
            <a:r>
              <a:rPr lang="en-US" sz="2000" b="1" dirty="0"/>
              <a:t>Gastric Leak</a:t>
            </a:r>
          </a:p>
          <a:p>
            <a:pPr marL="342900" indent="-342900" algn="ctr">
              <a:buFont typeface="+mj-lt"/>
              <a:buAutoNum type="arabicPeriod"/>
            </a:pPr>
            <a:r>
              <a:rPr lang="en-US" sz="2000" b="1" dirty="0"/>
              <a:t>Pneumonia</a:t>
            </a:r>
          </a:p>
          <a:p>
            <a:pPr marL="342900" indent="-342900" algn="ctr">
              <a:buFont typeface="+mj-lt"/>
              <a:buAutoNum type="arabicPeriod"/>
            </a:pPr>
            <a:r>
              <a:rPr lang="en-US" sz="2000" b="1" dirty="0"/>
              <a:t>DVT</a:t>
            </a:r>
          </a:p>
          <a:p>
            <a:pPr marL="342900" indent="-342900" algn="ctr">
              <a:buFont typeface="+mj-lt"/>
              <a:buAutoNum type="arabicPeriod"/>
            </a:pPr>
            <a:r>
              <a:rPr lang="en-US" sz="2000" dirty="0"/>
              <a:t>Dehydration</a:t>
            </a:r>
          </a:p>
          <a:p>
            <a:pPr marL="342900" indent="-342900" algn="ctr">
              <a:buFont typeface="+mj-lt"/>
              <a:buAutoNum type="arabicPeriod"/>
            </a:pPr>
            <a:r>
              <a:rPr lang="en-US" sz="2000" dirty="0"/>
              <a:t>Thrush</a:t>
            </a:r>
          </a:p>
          <a:p>
            <a:pPr marL="342900" indent="-342900" algn="ctr">
              <a:buFont typeface="+mj-lt"/>
              <a:buAutoNum type="arabicPeriod"/>
            </a:pPr>
            <a:r>
              <a:rPr lang="en-US" sz="2000" dirty="0"/>
              <a:t>Gallbladder disease</a:t>
            </a:r>
          </a:p>
        </p:txBody>
      </p:sp>
      <p:sp>
        <p:nvSpPr>
          <p:cNvPr id="27" name="Right Arrow 26"/>
          <p:cNvSpPr/>
          <p:nvPr/>
        </p:nvSpPr>
        <p:spPr>
          <a:xfrm rot="5400000">
            <a:off x="3661016" y="3686191"/>
            <a:ext cx="942888" cy="540777"/>
          </a:xfrm>
          <a:prstGeom prst="rightArrow">
            <a:avLst/>
          </a:prstGeom>
          <a:solidFill>
            <a:schemeClr val="bg1">
              <a:lumMod val="95000"/>
            </a:schemeClr>
          </a:solidFill>
          <a:effectLst>
            <a:glow rad="228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8891875">
            <a:off x="5369023" y="4522664"/>
            <a:ext cx="1331552" cy="484632"/>
          </a:xfrm>
          <a:prstGeom prst="rightArrow">
            <a:avLst/>
          </a:prstGeom>
          <a:solidFill>
            <a:schemeClr val="bg1"/>
          </a:solidFill>
          <a:effectLst>
            <a:glow rad="228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3233744">
            <a:off x="5786794" y="2648167"/>
            <a:ext cx="942888" cy="540777"/>
          </a:xfrm>
          <a:prstGeom prst="rightArrow">
            <a:avLst/>
          </a:prstGeom>
          <a:solidFill>
            <a:schemeClr val="bg1">
              <a:lumMod val="95000"/>
            </a:schemeClr>
          </a:solidFill>
          <a:effectLst>
            <a:glow rad="228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62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3900" y="0"/>
            <a:ext cx="5143500" cy="6858000"/>
          </a:xfrm>
          <a:prstGeom prst="rect">
            <a:avLst/>
          </a:prstGeom>
        </p:spPr>
      </p:pic>
      <p:cxnSp>
        <p:nvCxnSpPr>
          <p:cNvPr id="4" name="Straight Connector 3"/>
          <p:cNvCxnSpPr/>
          <p:nvPr/>
        </p:nvCxnSpPr>
        <p:spPr>
          <a:xfrm>
            <a:off x="4519083" y="2381251"/>
            <a:ext cx="1195918" cy="10583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715001" y="2074334"/>
            <a:ext cx="3354916" cy="193899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b="1" u="sng" dirty="0">
                <a:solidFill>
                  <a:srgbClr val="FF0000"/>
                </a:solidFill>
              </a:rPr>
              <a:t>*Gastric Leak: </a:t>
            </a:r>
            <a:r>
              <a:rPr lang="en-US" sz="1000" dirty="0"/>
              <a:t>gastric or intestinal contents come out of the staple lines into the abdomen</a:t>
            </a:r>
          </a:p>
          <a:p>
            <a:pPr marL="171450" indent="-171450">
              <a:buFont typeface="Arial"/>
              <a:buChar char="•"/>
            </a:pPr>
            <a:r>
              <a:rPr lang="en-US" sz="1000" dirty="0"/>
              <a:t>Common immediately &amp; w/in 7 days post-op</a:t>
            </a:r>
          </a:p>
          <a:p>
            <a:r>
              <a:rPr lang="en-US" sz="1000" dirty="0">
                <a:solidFill>
                  <a:srgbClr val="FF0000"/>
                </a:solidFill>
              </a:rPr>
              <a:t>Signs &amp; Symptoms:</a:t>
            </a:r>
          </a:p>
          <a:p>
            <a:pPr marL="171450" indent="-171450">
              <a:buFont typeface="Arial"/>
              <a:buChar char="•"/>
            </a:pPr>
            <a:r>
              <a:rPr lang="en-US" sz="1000" dirty="0"/>
              <a:t>Fever</a:t>
            </a:r>
          </a:p>
          <a:p>
            <a:pPr marL="171450" indent="-171450">
              <a:buFont typeface="Arial"/>
              <a:buChar char="•"/>
            </a:pPr>
            <a:r>
              <a:rPr lang="en-US" sz="1000" dirty="0"/>
              <a:t>Tachycardia</a:t>
            </a:r>
          </a:p>
          <a:p>
            <a:pPr marL="171450" indent="-171450">
              <a:buFont typeface="Arial"/>
              <a:buChar char="•"/>
            </a:pPr>
            <a:r>
              <a:rPr lang="en-US" sz="1000" dirty="0"/>
              <a:t>Severe abdominal pain</a:t>
            </a:r>
          </a:p>
          <a:p>
            <a:r>
              <a:rPr lang="en-US" sz="1000" dirty="0">
                <a:solidFill>
                  <a:srgbClr val="FF0000"/>
                </a:solidFill>
              </a:rPr>
              <a:t>Treatment:</a:t>
            </a:r>
          </a:p>
          <a:p>
            <a:pPr marL="171450" indent="-171450">
              <a:buFont typeface="Arial"/>
              <a:buChar char="•"/>
            </a:pPr>
            <a:r>
              <a:rPr lang="en-US" sz="1000" dirty="0"/>
              <a:t>Upper GI to confirm leak -&gt; OR for repair of leak</a:t>
            </a:r>
          </a:p>
          <a:p>
            <a:r>
              <a:rPr lang="en-US" sz="1000" dirty="0">
                <a:solidFill>
                  <a:srgbClr val="FF0000"/>
                </a:solidFill>
              </a:rPr>
              <a:t>Discharge Teaching:</a:t>
            </a:r>
          </a:p>
          <a:p>
            <a:pPr marL="171450" indent="-171450">
              <a:buFont typeface="Arial"/>
              <a:buChar char="•"/>
            </a:pPr>
            <a:r>
              <a:rPr lang="en-US" sz="1000" dirty="0"/>
              <a:t>Educate on s/s of gastric leak and the need to seek immediate treatment</a:t>
            </a:r>
          </a:p>
        </p:txBody>
      </p:sp>
      <p:cxnSp>
        <p:nvCxnSpPr>
          <p:cNvPr id="7" name="Straight Connector 6"/>
          <p:cNvCxnSpPr/>
          <p:nvPr/>
        </p:nvCxnSpPr>
        <p:spPr>
          <a:xfrm flipH="1">
            <a:off x="3132667" y="1915583"/>
            <a:ext cx="984250" cy="30691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4667" y="1322917"/>
            <a:ext cx="3048000" cy="3016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b="1" u="sng" dirty="0">
                <a:solidFill>
                  <a:srgbClr val="FF0000"/>
                </a:solidFill>
              </a:rPr>
              <a:t>Pneumonia: </a:t>
            </a:r>
            <a:r>
              <a:rPr lang="en-US" sz="1000" dirty="0"/>
              <a:t>infection in the lungs</a:t>
            </a:r>
          </a:p>
          <a:p>
            <a:pPr marL="171450" indent="-171450">
              <a:buFont typeface="Arial"/>
              <a:buChar char="•"/>
            </a:pPr>
            <a:r>
              <a:rPr lang="en-US" sz="1000" dirty="0"/>
              <a:t>Can occur post-op if pain inhibits deep breathing and mobilization</a:t>
            </a:r>
          </a:p>
          <a:p>
            <a:r>
              <a:rPr lang="en-US" sz="1000" dirty="0">
                <a:solidFill>
                  <a:srgbClr val="FF0000"/>
                </a:solidFill>
              </a:rPr>
              <a:t>Signs &amp; Symptoms:</a:t>
            </a:r>
          </a:p>
          <a:p>
            <a:pPr marL="171450" indent="-171450">
              <a:buFont typeface="Arial"/>
              <a:buChar char="•"/>
            </a:pPr>
            <a:r>
              <a:rPr lang="en-US" sz="1000" dirty="0"/>
              <a:t>Tachypnea/SOB</a:t>
            </a:r>
          </a:p>
          <a:p>
            <a:pPr marL="171450" indent="-171450">
              <a:buFont typeface="Arial"/>
              <a:buChar char="•"/>
            </a:pPr>
            <a:r>
              <a:rPr lang="en-US" sz="1000" dirty="0"/>
              <a:t>Fever</a:t>
            </a:r>
          </a:p>
          <a:p>
            <a:pPr marL="171450" indent="-171450">
              <a:buFont typeface="Arial"/>
              <a:buChar char="•"/>
            </a:pPr>
            <a:r>
              <a:rPr lang="en-US" sz="1000" dirty="0"/>
              <a:t>Cough</a:t>
            </a:r>
          </a:p>
          <a:p>
            <a:pPr marL="171450" indent="-171450">
              <a:buFont typeface="Arial"/>
              <a:buChar char="•"/>
            </a:pPr>
            <a:r>
              <a:rPr lang="en-US" sz="1000" dirty="0"/>
              <a:t>Chest pain</a:t>
            </a:r>
          </a:p>
          <a:p>
            <a:r>
              <a:rPr lang="en-US" sz="1000" dirty="0">
                <a:solidFill>
                  <a:srgbClr val="FF0000"/>
                </a:solidFill>
              </a:rPr>
              <a:t>Prevention:</a:t>
            </a:r>
          </a:p>
          <a:p>
            <a:pPr marL="171450" indent="-171450">
              <a:buFont typeface="Arial"/>
              <a:buChar char="•"/>
            </a:pPr>
            <a:r>
              <a:rPr lang="en-US" sz="1000" dirty="0"/>
              <a:t>Walk evening of surgery</a:t>
            </a:r>
          </a:p>
          <a:p>
            <a:pPr marL="171450" indent="-171450">
              <a:buFont typeface="Arial"/>
              <a:buChar char="•"/>
            </a:pPr>
            <a:r>
              <a:rPr lang="en-US" sz="1000" dirty="0"/>
              <a:t>Walk  a minimum of 3x daily</a:t>
            </a:r>
          </a:p>
          <a:p>
            <a:pPr marL="171450" indent="-171450">
              <a:buFont typeface="Arial"/>
              <a:buChar char="•"/>
            </a:pPr>
            <a:r>
              <a:rPr lang="en-US" sz="1000" dirty="0"/>
              <a:t>IS hourly</a:t>
            </a:r>
          </a:p>
          <a:p>
            <a:pPr marL="171450" indent="-171450">
              <a:buFont typeface="Arial"/>
              <a:buChar char="•"/>
            </a:pPr>
            <a:r>
              <a:rPr lang="en-US" sz="1000" dirty="0"/>
              <a:t>Deep breathing exercises</a:t>
            </a:r>
          </a:p>
          <a:p>
            <a:pPr marL="171450" indent="-171450">
              <a:buFont typeface="Arial"/>
              <a:buChar char="•"/>
            </a:pPr>
            <a:r>
              <a:rPr lang="en-US" sz="1000" dirty="0"/>
              <a:t>Pain control</a:t>
            </a:r>
          </a:p>
          <a:p>
            <a:r>
              <a:rPr lang="en-US" sz="1000" dirty="0">
                <a:solidFill>
                  <a:srgbClr val="FF0000"/>
                </a:solidFill>
              </a:rPr>
              <a:t>Treatment:</a:t>
            </a:r>
          </a:p>
          <a:p>
            <a:pPr marL="171450" indent="-171450">
              <a:buFont typeface="Arial"/>
              <a:buChar char="•"/>
            </a:pPr>
            <a:r>
              <a:rPr lang="en-US" sz="1000" dirty="0"/>
              <a:t>Oxygen</a:t>
            </a:r>
          </a:p>
          <a:p>
            <a:pPr marL="171450" indent="-171450">
              <a:buFont typeface="Arial"/>
              <a:buChar char="•"/>
            </a:pPr>
            <a:r>
              <a:rPr lang="en-US" sz="1000" dirty="0"/>
              <a:t>Antibiotics</a:t>
            </a:r>
          </a:p>
          <a:p>
            <a:r>
              <a:rPr lang="en-US" sz="1000" dirty="0">
                <a:solidFill>
                  <a:srgbClr val="FF0000"/>
                </a:solidFill>
              </a:rPr>
              <a:t>Discharge Teaching:</a:t>
            </a:r>
          </a:p>
          <a:p>
            <a:pPr marL="171450" indent="-171450">
              <a:buFont typeface="Arial"/>
              <a:buChar char="•"/>
            </a:pPr>
            <a:r>
              <a:rPr lang="en-US" sz="1000" dirty="0"/>
              <a:t>Walk 3x daily for a minimum of 20 minutes</a:t>
            </a:r>
          </a:p>
        </p:txBody>
      </p:sp>
      <p:cxnSp>
        <p:nvCxnSpPr>
          <p:cNvPr id="12" name="Straight Connector 11"/>
          <p:cNvCxnSpPr/>
          <p:nvPr/>
        </p:nvCxnSpPr>
        <p:spPr>
          <a:xfrm flipH="1" flipV="1">
            <a:off x="3259668" y="703385"/>
            <a:ext cx="1111249" cy="31261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84668" y="22366"/>
            <a:ext cx="3175000" cy="12234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b="1" u="sng" dirty="0">
                <a:solidFill>
                  <a:srgbClr val="FF0000"/>
                </a:solidFill>
              </a:rPr>
              <a:t>Thrush:</a:t>
            </a:r>
            <a:r>
              <a:rPr lang="en-US" sz="1050" dirty="0">
                <a:solidFill>
                  <a:srgbClr val="FF0000"/>
                </a:solidFill>
              </a:rPr>
              <a:t> </a:t>
            </a:r>
            <a:r>
              <a:rPr lang="en-US" sz="1050" dirty="0">
                <a:solidFill>
                  <a:srgbClr val="000000"/>
                </a:solidFill>
              </a:rPr>
              <a:t>overgrowth of bacteria in the mouth</a:t>
            </a:r>
            <a:r>
              <a:rPr lang="en-US" sz="1050" dirty="0"/>
              <a:t> </a:t>
            </a:r>
          </a:p>
          <a:p>
            <a:pPr marL="171450" indent="-171450">
              <a:buFont typeface="Arial"/>
              <a:buChar char="•"/>
            </a:pPr>
            <a:r>
              <a:rPr lang="en-US" sz="1050" dirty="0">
                <a:solidFill>
                  <a:srgbClr val="000000"/>
                </a:solidFill>
              </a:rPr>
              <a:t>Occurs from PPI’s immediately after surgery</a:t>
            </a:r>
          </a:p>
          <a:p>
            <a:r>
              <a:rPr lang="en-US" sz="1050" dirty="0">
                <a:solidFill>
                  <a:srgbClr val="FF0000"/>
                </a:solidFill>
              </a:rPr>
              <a:t>Signs &amp; Symptoms:</a:t>
            </a:r>
          </a:p>
          <a:p>
            <a:pPr marL="171450" indent="-171450">
              <a:buFont typeface="Arial"/>
              <a:buChar char="•"/>
            </a:pPr>
            <a:r>
              <a:rPr lang="en-US" sz="1050" dirty="0">
                <a:solidFill>
                  <a:schemeClr val="tx1"/>
                </a:solidFill>
              </a:rPr>
              <a:t>White lesions in mouth</a:t>
            </a:r>
          </a:p>
          <a:p>
            <a:pPr marL="171450" indent="-171450">
              <a:buFont typeface="Arial"/>
              <a:buChar char="•"/>
            </a:pPr>
            <a:r>
              <a:rPr lang="en-US" sz="1050" dirty="0">
                <a:solidFill>
                  <a:schemeClr val="tx1"/>
                </a:solidFill>
              </a:rPr>
              <a:t>Refuse to drink/eat</a:t>
            </a:r>
          </a:p>
          <a:p>
            <a:r>
              <a:rPr lang="en-US" sz="1050" dirty="0">
                <a:solidFill>
                  <a:srgbClr val="FF0000"/>
                </a:solidFill>
              </a:rPr>
              <a:t>Treatment:</a:t>
            </a:r>
          </a:p>
          <a:p>
            <a:pPr marL="171450" indent="-171450">
              <a:buFont typeface="Arial"/>
              <a:buChar char="•"/>
            </a:pPr>
            <a:r>
              <a:rPr lang="en-US" sz="1050" dirty="0">
                <a:solidFill>
                  <a:srgbClr val="000000"/>
                </a:solidFill>
              </a:rPr>
              <a:t>Fluconazole</a:t>
            </a:r>
          </a:p>
        </p:txBody>
      </p:sp>
      <p:cxnSp>
        <p:nvCxnSpPr>
          <p:cNvPr id="9" name="Straight Connector 8"/>
          <p:cNvCxnSpPr/>
          <p:nvPr/>
        </p:nvCxnSpPr>
        <p:spPr>
          <a:xfrm flipH="1">
            <a:off x="3259667" y="2567001"/>
            <a:ext cx="1111250" cy="256591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4667" y="4567251"/>
            <a:ext cx="3175000" cy="20928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b="1" u="sng" dirty="0">
                <a:solidFill>
                  <a:srgbClr val="FF0000"/>
                </a:solidFill>
              </a:rPr>
              <a:t>Gallbladder Disease</a:t>
            </a:r>
          </a:p>
          <a:p>
            <a:r>
              <a:rPr lang="en-US" sz="1000" dirty="0">
                <a:solidFill>
                  <a:srgbClr val="000000"/>
                </a:solidFill>
              </a:rPr>
              <a:t>Common due to rapid weight loss or PMHx</a:t>
            </a:r>
          </a:p>
          <a:p>
            <a:r>
              <a:rPr lang="en-US" sz="1000" dirty="0">
                <a:solidFill>
                  <a:srgbClr val="FF0000"/>
                </a:solidFill>
              </a:rPr>
              <a:t>Signs and Symptoms:</a:t>
            </a:r>
          </a:p>
          <a:p>
            <a:pPr marL="171450" indent="-171450">
              <a:buFont typeface="Arial"/>
              <a:buChar char="•"/>
            </a:pPr>
            <a:r>
              <a:rPr lang="en-US" sz="1000" dirty="0">
                <a:solidFill>
                  <a:srgbClr val="000000"/>
                </a:solidFill>
              </a:rPr>
              <a:t>PO intolerance</a:t>
            </a:r>
          </a:p>
          <a:p>
            <a:pPr marL="171450" indent="-171450">
              <a:buFont typeface="Arial"/>
              <a:buChar char="•"/>
            </a:pPr>
            <a:r>
              <a:rPr lang="en-US" sz="1000" dirty="0" err="1">
                <a:solidFill>
                  <a:srgbClr val="000000"/>
                </a:solidFill>
              </a:rPr>
              <a:t>Abdominall</a:t>
            </a:r>
            <a:r>
              <a:rPr lang="en-US" sz="1000" dirty="0">
                <a:solidFill>
                  <a:srgbClr val="000000"/>
                </a:solidFill>
              </a:rPr>
              <a:t>/back</a:t>
            </a:r>
          </a:p>
          <a:p>
            <a:pPr marL="171450" indent="-171450">
              <a:buFont typeface="Arial"/>
              <a:buChar char="•"/>
            </a:pPr>
            <a:r>
              <a:rPr lang="en-US" sz="1000" dirty="0">
                <a:solidFill>
                  <a:srgbClr val="000000"/>
                </a:solidFill>
              </a:rPr>
              <a:t>Nausea</a:t>
            </a:r>
          </a:p>
          <a:p>
            <a:r>
              <a:rPr lang="en-US" sz="1000" dirty="0">
                <a:solidFill>
                  <a:srgbClr val="FF0000"/>
                </a:solidFill>
              </a:rPr>
              <a:t>Treatment:</a:t>
            </a:r>
          </a:p>
          <a:p>
            <a:pPr marL="171450" indent="-171450">
              <a:buFont typeface="Arial" panose="020B0604020202020204" pitchFamily="34" charset="0"/>
              <a:buChar char="•"/>
            </a:pPr>
            <a:r>
              <a:rPr lang="en-US" sz="1000" b="1" dirty="0">
                <a:solidFill>
                  <a:schemeClr val="tx1"/>
                </a:solidFill>
              </a:rPr>
              <a:t>IV resuscitation</a:t>
            </a:r>
          </a:p>
          <a:p>
            <a:pPr marL="171450" indent="-171450">
              <a:buFont typeface="Arial"/>
              <a:buChar char="•"/>
            </a:pPr>
            <a:r>
              <a:rPr lang="en-US" sz="1000" dirty="0">
                <a:solidFill>
                  <a:schemeClr val="tx1"/>
                </a:solidFill>
              </a:rPr>
              <a:t>Possible lap cholecystectomy</a:t>
            </a:r>
          </a:p>
          <a:p>
            <a:r>
              <a:rPr lang="en-US" sz="1000" dirty="0">
                <a:solidFill>
                  <a:srgbClr val="FF0000"/>
                </a:solidFill>
              </a:rPr>
              <a:t>Discharge Teaching:</a:t>
            </a:r>
          </a:p>
          <a:p>
            <a:pPr marL="171450" indent="-171450">
              <a:buFont typeface="Arial"/>
              <a:buChar char="•"/>
            </a:pPr>
            <a:r>
              <a:rPr lang="en-US" sz="1000" dirty="0">
                <a:solidFill>
                  <a:schemeClr val="tx1"/>
                </a:solidFill>
              </a:rPr>
              <a:t>Educate on s/s of dehydration</a:t>
            </a:r>
          </a:p>
          <a:p>
            <a:r>
              <a:rPr lang="en-US" sz="1000" dirty="0">
                <a:solidFill>
                  <a:srgbClr val="FF0000"/>
                </a:solidFill>
              </a:rPr>
              <a:t>Prevention:</a:t>
            </a:r>
          </a:p>
          <a:p>
            <a:pPr marL="171450" indent="-171450">
              <a:buFont typeface="Arial"/>
              <a:buChar char="•"/>
            </a:pPr>
            <a:r>
              <a:rPr lang="en-US" sz="1000" dirty="0">
                <a:solidFill>
                  <a:schemeClr val="tx1"/>
                </a:solidFill>
              </a:rPr>
              <a:t>Ursodiol/</a:t>
            </a:r>
            <a:r>
              <a:rPr lang="en-US" sz="1000" dirty="0" err="1">
                <a:solidFill>
                  <a:schemeClr val="tx1"/>
                </a:solidFill>
              </a:rPr>
              <a:t>actigall</a:t>
            </a:r>
            <a:r>
              <a:rPr lang="en-US" sz="1000" dirty="0">
                <a:solidFill>
                  <a:schemeClr val="tx1"/>
                </a:solidFill>
              </a:rPr>
              <a:t> starting at 1 month post op</a:t>
            </a:r>
          </a:p>
        </p:txBody>
      </p:sp>
      <p:cxnSp>
        <p:nvCxnSpPr>
          <p:cNvPr id="14" name="Straight Connector 13"/>
          <p:cNvCxnSpPr/>
          <p:nvPr/>
        </p:nvCxnSpPr>
        <p:spPr>
          <a:xfrm flipV="1">
            <a:off x="4794250" y="5132917"/>
            <a:ext cx="920751" cy="29633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715001" y="4249751"/>
            <a:ext cx="3354916" cy="20928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b="1" u="sng" dirty="0">
                <a:solidFill>
                  <a:srgbClr val="FF0000"/>
                </a:solidFill>
              </a:rPr>
              <a:t>*DVT: </a:t>
            </a:r>
            <a:r>
              <a:rPr lang="en-US" sz="1000" dirty="0"/>
              <a:t>blood clot in a deep vein</a:t>
            </a:r>
          </a:p>
          <a:p>
            <a:pPr marL="171450" indent="-171450">
              <a:buFont typeface="Arial"/>
              <a:buChar char="•"/>
            </a:pPr>
            <a:r>
              <a:rPr lang="en-US" sz="1000" dirty="0"/>
              <a:t>Can occur post-op d/t pain and limited mobility</a:t>
            </a:r>
          </a:p>
          <a:p>
            <a:r>
              <a:rPr lang="en-US" sz="1000" dirty="0">
                <a:solidFill>
                  <a:srgbClr val="FF0000"/>
                </a:solidFill>
              </a:rPr>
              <a:t>Signs and Symptoms</a:t>
            </a:r>
          </a:p>
          <a:p>
            <a:pPr marL="171450" indent="-171450">
              <a:buFont typeface="Arial"/>
              <a:buChar char="•"/>
            </a:pPr>
            <a:r>
              <a:rPr lang="en-US" sz="1000" dirty="0"/>
              <a:t>Extremity clot: swelling, pain, warmth, redness (red line)</a:t>
            </a:r>
          </a:p>
          <a:p>
            <a:pPr marL="171450" indent="-171450">
              <a:buFont typeface="Arial"/>
              <a:buChar char="•"/>
            </a:pPr>
            <a:r>
              <a:rPr lang="en-US" sz="1000" dirty="0"/>
              <a:t>Pulmonary: chest pain, SOB</a:t>
            </a:r>
          </a:p>
          <a:p>
            <a:r>
              <a:rPr lang="en-US" sz="1000" dirty="0">
                <a:solidFill>
                  <a:srgbClr val="FF0000"/>
                </a:solidFill>
              </a:rPr>
              <a:t>Prevention:</a:t>
            </a:r>
          </a:p>
          <a:p>
            <a:pPr marL="171450" indent="-171450">
              <a:buFont typeface="Arial"/>
              <a:buChar char="•"/>
            </a:pPr>
            <a:r>
              <a:rPr lang="en-US" sz="1000" dirty="0" err="1"/>
              <a:t>Lovenox</a:t>
            </a:r>
            <a:r>
              <a:rPr lang="en-US" sz="1000" dirty="0"/>
              <a:t> per protocol</a:t>
            </a:r>
          </a:p>
          <a:p>
            <a:pPr marL="171450" indent="-171450">
              <a:buFont typeface="Arial"/>
              <a:buChar char="•"/>
            </a:pPr>
            <a:r>
              <a:rPr lang="en-US" sz="1000" dirty="0"/>
              <a:t>Walking 3x daily</a:t>
            </a:r>
          </a:p>
          <a:p>
            <a:pPr marL="171450" indent="-171450">
              <a:buFont typeface="Arial"/>
              <a:buChar char="•"/>
            </a:pPr>
            <a:r>
              <a:rPr lang="en-US" sz="1000" dirty="0"/>
              <a:t>SCD leg wraps</a:t>
            </a:r>
          </a:p>
          <a:p>
            <a:r>
              <a:rPr lang="en-US" sz="1000" dirty="0">
                <a:solidFill>
                  <a:srgbClr val="FF0000"/>
                </a:solidFill>
              </a:rPr>
              <a:t>Discharge Teaching:</a:t>
            </a:r>
          </a:p>
          <a:p>
            <a:pPr marL="171450" indent="-171450">
              <a:buFont typeface="Arial"/>
              <a:buChar char="•"/>
            </a:pPr>
            <a:r>
              <a:rPr lang="en-US" sz="1000" dirty="0"/>
              <a:t>Educate on s/s of DVT</a:t>
            </a:r>
          </a:p>
          <a:p>
            <a:pPr marL="171450" indent="-171450">
              <a:buFont typeface="Arial"/>
              <a:buChar char="•"/>
            </a:pPr>
            <a:r>
              <a:rPr lang="en-US" sz="1000" dirty="0"/>
              <a:t>Encourage ambulation and pain control</a:t>
            </a:r>
          </a:p>
        </p:txBody>
      </p:sp>
      <p:sp>
        <p:nvSpPr>
          <p:cNvPr id="6" name="Rectangle 5"/>
          <p:cNvSpPr/>
          <p:nvPr/>
        </p:nvSpPr>
        <p:spPr>
          <a:xfrm>
            <a:off x="3132667" y="-17910"/>
            <a:ext cx="2905642"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Post-Op Complications</a:t>
            </a:r>
          </a:p>
        </p:txBody>
      </p:sp>
      <p:cxnSp>
        <p:nvCxnSpPr>
          <p:cNvPr id="20" name="Straight Connector 19"/>
          <p:cNvCxnSpPr>
            <a:endCxn id="21" idx="1"/>
          </p:cNvCxnSpPr>
          <p:nvPr/>
        </p:nvCxnSpPr>
        <p:spPr>
          <a:xfrm flipV="1">
            <a:off x="4370917" y="1223086"/>
            <a:ext cx="1344083" cy="85124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715000" y="530588"/>
            <a:ext cx="3354918"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b="1" u="sng" dirty="0">
                <a:solidFill>
                  <a:srgbClr val="FF0000"/>
                </a:solidFill>
              </a:rPr>
              <a:t>Dehydration</a:t>
            </a:r>
          </a:p>
          <a:p>
            <a:pPr marL="171450" indent="-171450">
              <a:buFont typeface="Arial"/>
              <a:buChar char="•"/>
            </a:pPr>
            <a:r>
              <a:rPr lang="en-US" sz="1050" dirty="0"/>
              <a:t>Common immediately post-op</a:t>
            </a:r>
          </a:p>
          <a:p>
            <a:r>
              <a:rPr lang="en-US" sz="1050" dirty="0">
                <a:solidFill>
                  <a:srgbClr val="FF0000"/>
                </a:solidFill>
              </a:rPr>
              <a:t>Signs &amp; Symptoms</a:t>
            </a:r>
          </a:p>
          <a:p>
            <a:pPr marL="171450" indent="-171450">
              <a:buFont typeface="Arial"/>
              <a:buChar char="•"/>
            </a:pPr>
            <a:r>
              <a:rPr lang="en-US" sz="1050" dirty="0"/>
              <a:t>Decreased urine output</a:t>
            </a:r>
          </a:p>
          <a:p>
            <a:pPr marL="171450" indent="-171450">
              <a:buFont typeface="Arial"/>
              <a:buChar char="•"/>
            </a:pPr>
            <a:r>
              <a:rPr lang="en-US" sz="1050" dirty="0"/>
              <a:t>Tachycardia</a:t>
            </a:r>
          </a:p>
          <a:p>
            <a:r>
              <a:rPr lang="en-US" sz="1050" dirty="0">
                <a:solidFill>
                  <a:srgbClr val="FF0000"/>
                </a:solidFill>
              </a:rPr>
              <a:t>Treatment:</a:t>
            </a:r>
          </a:p>
          <a:p>
            <a:pPr marL="171450" indent="-171450">
              <a:buFont typeface="Arial"/>
              <a:buChar char="•"/>
            </a:pPr>
            <a:r>
              <a:rPr lang="en-US" sz="1050" dirty="0"/>
              <a:t>IVF</a:t>
            </a:r>
          </a:p>
          <a:p>
            <a:pPr marL="171450" indent="-171450">
              <a:buFont typeface="Arial"/>
              <a:buChar char="•"/>
            </a:pPr>
            <a:r>
              <a:rPr lang="en-US" sz="1050" dirty="0"/>
              <a:t>Encourage PO intake (30cc Q15 min)</a:t>
            </a:r>
          </a:p>
        </p:txBody>
      </p:sp>
    </p:spTree>
    <p:extLst>
      <p:ext uri="{BB962C8B-B14F-4D97-AF65-F5344CB8AC3E}">
        <p14:creationId xmlns:p14="http://schemas.microsoft.com/office/powerpoint/2010/main" val="407046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Leaks </a:t>
            </a:r>
          </a:p>
        </p:txBody>
      </p:sp>
      <p:sp>
        <p:nvSpPr>
          <p:cNvPr id="3" name="Content Placeholder 2"/>
          <p:cNvSpPr>
            <a:spLocks noGrp="1"/>
          </p:cNvSpPr>
          <p:nvPr>
            <p:ph idx="1"/>
          </p:nvPr>
        </p:nvSpPr>
        <p:spPr>
          <a:xfrm>
            <a:off x="304800" y="1600200"/>
            <a:ext cx="8686800" cy="5029200"/>
          </a:xfrm>
        </p:spPr>
        <p:txBody>
          <a:bodyPr>
            <a:normAutofit fontScale="92500" lnSpcReduction="20000"/>
          </a:bodyPr>
          <a:lstStyle/>
          <a:p>
            <a:pPr marL="0" indent="0">
              <a:buNone/>
            </a:pPr>
            <a:r>
              <a:rPr lang="en-US" b="1" dirty="0"/>
              <a:t>Definition: </a:t>
            </a:r>
            <a:r>
              <a:rPr lang="en-US" dirty="0"/>
              <a:t>gastric or intestinal contents come out of the staple lines </a:t>
            </a:r>
          </a:p>
          <a:p>
            <a:pPr marL="0" indent="0">
              <a:buNone/>
            </a:pPr>
            <a:endParaRPr lang="en-US" dirty="0"/>
          </a:p>
          <a:p>
            <a:pPr marL="0" indent="0">
              <a:buNone/>
            </a:pPr>
            <a:r>
              <a:rPr lang="en-US" dirty="0"/>
              <a:t>Common immediately and within the first week post-op</a:t>
            </a:r>
          </a:p>
          <a:p>
            <a:pPr marL="0" indent="0">
              <a:buNone/>
            </a:pPr>
            <a:endParaRPr lang="en-US" dirty="0"/>
          </a:p>
          <a:p>
            <a:pPr marL="0" indent="0">
              <a:buNone/>
            </a:pPr>
            <a:r>
              <a:rPr lang="en-US" b="1" dirty="0"/>
              <a:t>S/S : </a:t>
            </a:r>
          </a:p>
          <a:p>
            <a:pPr marL="0" indent="0">
              <a:buNone/>
            </a:pPr>
            <a:r>
              <a:rPr lang="en-US" dirty="0"/>
              <a:t>	- fever</a:t>
            </a:r>
          </a:p>
          <a:p>
            <a:pPr marL="0" indent="0">
              <a:buNone/>
            </a:pPr>
            <a:r>
              <a:rPr lang="en-US" dirty="0"/>
              <a:t>	- tachycardia</a:t>
            </a:r>
          </a:p>
          <a:p>
            <a:pPr marL="0" indent="0">
              <a:buNone/>
            </a:pPr>
            <a:r>
              <a:rPr lang="en-US" dirty="0"/>
              <a:t>	- severe abdominal pain</a:t>
            </a:r>
          </a:p>
          <a:p>
            <a:pPr marL="0" indent="0">
              <a:buNone/>
            </a:pPr>
            <a:endParaRPr lang="en-US" dirty="0"/>
          </a:p>
          <a:p>
            <a:pPr marL="0" indent="0">
              <a:buNone/>
            </a:pPr>
            <a:endParaRPr lang="en-US" b="1" dirty="0"/>
          </a:p>
          <a:p>
            <a:pPr marL="0" indent="0">
              <a:buNone/>
            </a:pPr>
            <a:endParaRPr lang="en-US" b="1" dirty="0"/>
          </a:p>
          <a:p>
            <a:pPr marL="0" indent="0">
              <a:buNone/>
            </a:pPr>
            <a:r>
              <a:rPr lang="en-US" b="1" dirty="0"/>
              <a:t>Discharge teaching </a:t>
            </a:r>
            <a:endParaRPr lang="en-US" dirty="0"/>
          </a:p>
          <a:p>
            <a:pPr marL="0" indent="0">
              <a:buNone/>
            </a:pPr>
            <a:r>
              <a:rPr lang="en-US" dirty="0"/>
              <a:t>Teach s/s of leaks and the need to immediately seek treatment.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048000"/>
            <a:ext cx="36703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743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Pneumonia </a:t>
            </a:r>
          </a:p>
        </p:txBody>
      </p:sp>
      <p:sp>
        <p:nvSpPr>
          <p:cNvPr id="3" name="Content Placeholder 2"/>
          <p:cNvSpPr>
            <a:spLocks noGrp="1"/>
          </p:cNvSpPr>
          <p:nvPr>
            <p:ph idx="1"/>
          </p:nvPr>
        </p:nvSpPr>
        <p:spPr>
          <a:xfrm>
            <a:off x="459995" y="1676400"/>
            <a:ext cx="8229600" cy="5029200"/>
          </a:xfrm>
        </p:spPr>
        <p:txBody>
          <a:bodyPr>
            <a:normAutofit fontScale="92500" lnSpcReduction="20000"/>
          </a:bodyPr>
          <a:lstStyle/>
          <a:p>
            <a:pPr marL="0" indent="0">
              <a:buNone/>
            </a:pPr>
            <a:r>
              <a:rPr lang="en-US" dirty="0"/>
              <a:t>Can occur post-operatively if pain prohibits deep breathing and mobilization</a:t>
            </a:r>
          </a:p>
          <a:p>
            <a:pPr marL="0" indent="0">
              <a:buNone/>
            </a:pPr>
            <a:endParaRPr lang="en-US" dirty="0"/>
          </a:p>
          <a:p>
            <a:pPr marL="0" indent="0">
              <a:buNone/>
            </a:pPr>
            <a:r>
              <a:rPr lang="en-US" b="1" dirty="0"/>
              <a:t>Prevention: </a:t>
            </a:r>
          </a:p>
          <a:p>
            <a:pPr marL="0" indent="0">
              <a:buNone/>
            </a:pPr>
            <a:r>
              <a:rPr lang="en-US" dirty="0"/>
              <a:t>	-Walk evening of surgery</a:t>
            </a:r>
          </a:p>
          <a:p>
            <a:pPr marL="0" indent="0">
              <a:buNone/>
            </a:pPr>
            <a:r>
              <a:rPr lang="en-US" dirty="0"/>
              <a:t>	-Walk a minimum of 3 x daily post-op</a:t>
            </a:r>
          </a:p>
          <a:p>
            <a:pPr marL="0" indent="0">
              <a:buNone/>
            </a:pPr>
            <a:r>
              <a:rPr lang="en-US" dirty="0"/>
              <a:t>	-Incentive spirometer hourly</a:t>
            </a:r>
          </a:p>
          <a:p>
            <a:pPr marL="0" indent="0">
              <a:buNone/>
            </a:pPr>
            <a:r>
              <a:rPr lang="en-US" dirty="0"/>
              <a:t>	-Deep breathing exercises</a:t>
            </a:r>
          </a:p>
          <a:p>
            <a:pPr marL="0" indent="0">
              <a:buNone/>
            </a:pPr>
            <a:r>
              <a:rPr lang="en-US" dirty="0"/>
              <a:t>	-Pain control </a:t>
            </a:r>
          </a:p>
          <a:p>
            <a:pPr marL="0" indent="0">
              <a:buNone/>
            </a:pPr>
            <a:endParaRPr lang="en-US" dirty="0"/>
          </a:p>
          <a:p>
            <a:pPr marL="0" indent="0">
              <a:buNone/>
            </a:pPr>
            <a:r>
              <a:rPr lang="en-US" b="1" dirty="0"/>
              <a:t>Treatment:</a:t>
            </a:r>
            <a:r>
              <a:rPr lang="en-US" dirty="0"/>
              <a:t> oxygen, antibiotics</a:t>
            </a:r>
          </a:p>
          <a:p>
            <a:pPr marL="0" indent="0">
              <a:buNone/>
            </a:pPr>
            <a:endParaRPr lang="en-US" dirty="0"/>
          </a:p>
          <a:p>
            <a:pPr marL="0" indent="0">
              <a:buNone/>
            </a:pPr>
            <a:r>
              <a:rPr lang="en-US" b="1" dirty="0"/>
              <a:t>Discharge teaching: </a:t>
            </a:r>
          </a:p>
          <a:p>
            <a:pPr marL="0" indent="0">
              <a:buNone/>
            </a:pPr>
            <a:r>
              <a:rPr lang="en-US" dirty="0"/>
              <a:t>Patients should walk 3x a day for a minimum of 20 minutes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819400"/>
            <a:ext cx="2212595" cy="236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36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Vein Thrombosis (DVT)</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0" indent="0">
              <a:buNone/>
            </a:pPr>
            <a:r>
              <a:rPr lang="en-US" dirty="0"/>
              <a:t>At risk post-operatively due to pain and limited mobility</a:t>
            </a:r>
          </a:p>
          <a:p>
            <a:pPr marL="0" indent="0">
              <a:buNone/>
            </a:pPr>
            <a:endParaRPr lang="en-US" dirty="0"/>
          </a:p>
          <a:p>
            <a:pPr marL="0" indent="0">
              <a:buNone/>
            </a:pPr>
            <a:r>
              <a:rPr lang="en-US" b="1" dirty="0"/>
              <a:t>Prevention:</a:t>
            </a:r>
          </a:p>
          <a:p>
            <a:pPr marL="0" indent="0">
              <a:buNone/>
            </a:pPr>
            <a:r>
              <a:rPr lang="en-US" dirty="0"/>
              <a:t>	</a:t>
            </a:r>
            <a:r>
              <a:rPr lang="en-US" dirty="0" err="1"/>
              <a:t>Lovenox</a:t>
            </a:r>
            <a:r>
              <a:rPr lang="en-US" dirty="0"/>
              <a:t> per protocol</a:t>
            </a:r>
          </a:p>
          <a:p>
            <a:pPr marL="0" indent="0">
              <a:buNone/>
            </a:pPr>
            <a:r>
              <a:rPr lang="en-US" dirty="0"/>
              <a:t>	Walking 3 x daily</a:t>
            </a:r>
          </a:p>
          <a:p>
            <a:pPr marL="0" indent="0">
              <a:buNone/>
            </a:pPr>
            <a:r>
              <a:rPr lang="en-US" dirty="0"/>
              <a:t>	SCD foot wraps</a:t>
            </a:r>
          </a:p>
          <a:p>
            <a:pPr marL="0" indent="0">
              <a:buNone/>
            </a:pPr>
            <a:endParaRPr lang="en-US" dirty="0"/>
          </a:p>
          <a:p>
            <a:pPr marL="0" indent="0">
              <a:buNone/>
            </a:pPr>
            <a:r>
              <a:rPr lang="en-US" b="1" dirty="0"/>
              <a:t>S/S extremity clot:</a:t>
            </a:r>
          </a:p>
          <a:p>
            <a:pPr marL="0" indent="0">
              <a:buNone/>
            </a:pPr>
            <a:r>
              <a:rPr lang="en-US" dirty="0"/>
              <a:t>	Swelling, pain, warmth, redness (red line), warmth</a:t>
            </a:r>
          </a:p>
          <a:p>
            <a:pPr marL="0" indent="0">
              <a:buNone/>
            </a:pPr>
            <a:endParaRPr lang="en-US" dirty="0"/>
          </a:p>
          <a:p>
            <a:pPr marL="0" indent="0">
              <a:buNone/>
            </a:pPr>
            <a:r>
              <a:rPr lang="en-US" b="1" dirty="0"/>
              <a:t>S/S pulmonary embolism:</a:t>
            </a:r>
          </a:p>
          <a:p>
            <a:pPr marL="0" indent="0">
              <a:buNone/>
            </a:pPr>
            <a:r>
              <a:rPr lang="en-US" dirty="0"/>
              <a:t>	Chest pain, SOB</a:t>
            </a:r>
          </a:p>
          <a:p>
            <a:pPr marL="0" indent="0">
              <a:buNone/>
            </a:pPr>
            <a:endParaRPr lang="en-US" dirty="0"/>
          </a:p>
          <a:p>
            <a:pPr marL="0" indent="0">
              <a:buNone/>
            </a:pPr>
            <a:r>
              <a:rPr lang="en-US" b="1" dirty="0"/>
              <a:t>Discharge teaching:</a:t>
            </a:r>
          </a:p>
          <a:p>
            <a:pPr marL="0" indent="0">
              <a:buNone/>
            </a:pPr>
            <a:r>
              <a:rPr lang="en-US" dirty="0"/>
              <a:t>	-Sign and symptom recognition </a:t>
            </a:r>
          </a:p>
          <a:p>
            <a:pPr marL="0" indent="0">
              <a:buNone/>
            </a:pPr>
            <a:r>
              <a:rPr lang="en-US" dirty="0"/>
              <a:t>	-Importance of walking</a:t>
            </a:r>
          </a:p>
          <a:p>
            <a:pPr marL="0" indent="0">
              <a:buNone/>
            </a:pPr>
            <a:r>
              <a:rPr lang="en-US" dirty="0"/>
              <a:t>	-Need seek treatment </a:t>
            </a:r>
          </a:p>
        </p:txBody>
      </p:sp>
    </p:spTree>
    <p:extLst>
      <p:ext uri="{BB962C8B-B14F-4D97-AF65-F5344CB8AC3E}">
        <p14:creationId xmlns:p14="http://schemas.microsoft.com/office/powerpoint/2010/main" val="4047473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914400" y="838200"/>
            <a:ext cx="769603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379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DVT Protocol</a:t>
            </a:r>
          </a:p>
        </p:txBody>
      </p:sp>
      <p:sp>
        <p:nvSpPr>
          <p:cNvPr id="3" name="Content Placeholder 2"/>
          <p:cNvSpPr>
            <a:spLocks noGrp="1"/>
          </p:cNvSpPr>
          <p:nvPr>
            <p:ph idx="1"/>
          </p:nvPr>
        </p:nvSpPr>
        <p:spPr>
          <a:xfrm>
            <a:off x="457200" y="1600200"/>
            <a:ext cx="8229600" cy="4876800"/>
          </a:xfrm>
        </p:spPr>
        <p:txBody>
          <a:bodyPr>
            <a:normAutofit lnSpcReduction="10000"/>
          </a:bodyPr>
          <a:lstStyle/>
          <a:p>
            <a:pPr marL="0" lvl="0" indent="0">
              <a:buNone/>
            </a:pPr>
            <a:r>
              <a:rPr lang="en-US" b="1" dirty="0"/>
              <a:t>Non-Pharmacological prophylaxis</a:t>
            </a:r>
          </a:p>
          <a:p>
            <a:pPr lvl="1"/>
            <a:r>
              <a:rPr lang="en-US" dirty="0"/>
              <a:t>Sequential Compression Devise will be applied in the OR. SCD’s will be used when patients are in bed. </a:t>
            </a:r>
          </a:p>
          <a:p>
            <a:pPr lvl="1"/>
            <a:r>
              <a:rPr lang="en-US" dirty="0"/>
              <a:t>Begin ambulation day of surgery. Ambulate a minimum of three times per day</a:t>
            </a:r>
          </a:p>
          <a:p>
            <a:pPr marL="0" indent="0">
              <a:buNone/>
            </a:pPr>
            <a:r>
              <a:rPr lang="en-US" dirty="0"/>
              <a:t> </a:t>
            </a:r>
          </a:p>
          <a:p>
            <a:pPr marL="0" lvl="0" indent="0">
              <a:buNone/>
            </a:pPr>
            <a:r>
              <a:rPr lang="en-US" b="1" dirty="0"/>
              <a:t>Pharmacological prophylaxis</a:t>
            </a:r>
          </a:p>
          <a:p>
            <a:pPr lvl="1"/>
            <a:r>
              <a:rPr lang="en-US" dirty="0"/>
              <a:t>BMI &lt; 50 – </a:t>
            </a:r>
            <a:r>
              <a:rPr lang="en-US" dirty="0" err="1"/>
              <a:t>Lovenox</a:t>
            </a:r>
            <a:r>
              <a:rPr lang="en-US" dirty="0"/>
              <a:t> 40mg SQ BID starting in the OR</a:t>
            </a:r>
          </a:p>
          <a:p>
            <a:pPr lvl="1"/>
            <a:r>
              <a:rPr lang="en-US" dirty="0"/>
              <a:t>BMI &gt; 50 – </a:t>
            </a:r>
            <a:r>
              <a:rPr lang="en-US" dirty="0" err="1"/>
              <a:t>Lovenox</a:t>
            </a:r>
            <a:r>
              <a:rPr lang="en-US" dirty="0"/>
              <a:t> 60mg SQ BID starting in the OR</a:t>
            </a:r>
          </a:p>
          <a:p>
            <a:pPr lvl="1"/>
            <a:r>
              <a:rPr lang="en-US" dirty="0" err="1"/>
              <a:t>Lovenox</a:t>
            </a:r>
            <a:r>
              <a:rPr lang="en-US" dirty="0"/>
              <a:t> administration may be withheld on a case by case basis if: </a:t>
            </a:r>
          </a:p>
          <a:p>
            <a:pPr lvl="2"/>
            <a:r>
              <a:rPr lang="en-US" dirty="0"/>
              <a:t>Patients &lt;14 years </a:t>
            </a:r>
          </a:p>
          <a:p>
            <a:pPr marL="685800" lvl="2" indent="0">
              <a:buNone/>
            </a:pPr>
            <a:endParaRPr lang="en-US" dirty="0"/>
          </a:p>
          <a:p>
            <a:pPr marL="685800" lvl="2" indent="0">
              <a:buNone/>
            </a:pPr>
            <a:r>
              <a:rPr lang="en-US" dirty="0"/>
              <a:t>High Risk Patients will receive a hematology consult and be discharged on 2 weeks of apixaban   </a:t>
            </a:r>
          </a:p>
          <a:p>
            <a:endParaRPr lang="en-US" dirty="0"/>
          </a:p>
        </p:txBody>
      </p:sp>
    </p:spTree>
    <p:extLst>
      <p:ext uri="{BB962C8B-B14F-4D97-AF65-F5344CB8AC3E}">
        <p14:creationId xmlns:p14="http://schemas.microsoft.com/office/powerpoint/2010/main" val="101225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Background</a:t>
            </a:r>
          </a:p>
        </p:txBody>
      </p:sp>
      <p:sp>
        <p:nvSpPr>
          <p:cNvPr id="3" name="Subtitle 2"/>
          <p:cNvSpPr>
            <a:spLocks noGrp="1"/>
          </p:cNvSpPr>
          <p:nvPr>
            <p:ph idx="1"/>
          </p:nvPr>
        </p:nvSpPr>
        <p:spPr/>
        <p:txBody>
          <a:bodyPr>
            <a:normAutofit/>
          </a:bodyPr>
          <a:lstStyle/>
          <a:p>
            <a:pPr marL="457200" indent="-457200" algn="l">
              <a:buFont typeface="Arial" panose="020B0604020202020204" pitchFamily="34" charset="0"/>
              <a:buChar char="•"/>
            </a:pPr>
            <a:r>
              <a:rPr lang="en-US" dirty="0">
                <a:solidFill>
                  <a:schemeClr val="tx1"/>
                </a:solidFill>
              </a:rPr>
              <a:t>4-6% of American youth are obese</a:t>
            </a:r>
          </a:p>
          <a:p>
            <a:pPr marL="457200" indent="-457200" algn="l">
              <a:buFont typeface="Arial" panose="020B0604020202020204" pitchFamily="34" charset="0"/>
              <a:buChar char="•"/>
            </a:pPr>
            <a:r>
              <a:rPr lang="en-US" dirty="0">
                <a:solidFill>
                  <a:schemeClr val="tx1"/>
                </a:solidFill>
              </a:rPr>
              <a:t>Non-surgical treatment programs do not provide significant long-term results</a:t>
            </a:r>
          </a:p>
          <a:p>
            <a:pPr marL="457200" indent="-457200" algn="l">
              <a:buFont typeface="Arial" panose="020B0604020202020204" pitchFamily="34" charset="0"/>
              <a:buChar char="•"/>
            </a:pPr>
            <a:r>
              <a:rPr lang="en-US" dirty="0">
                <a:solidFill>
                  <a:schemeClr val="tx1"/>
                </a:solidFill>
              </a:rPr>
              <a:t>Teens with a BMI &gt; 40 die 8-13 years earlier than adults in gen population</a:t>
            </a:r>
          </a:p>
          <a:p>
            <a:pPr marL="457200" indent="-457200" algn="l">
              <a:buFont typeface="Arial" panose="020B0604020202020204" pitchFamily="34" charset="0"/>
              <a:buChar char="•"/>
            </a:pPr>
            <a:r>
              <a:rPr lang="en-US" dirty="0">
                <a:solidFill>
                  <a:schemeClr val="tx1"/>
                </a:solidFill>
              </a:rPr>
              <a:t>Current law prohibits discrimination based on age, sex, race and religion- but NO LAW prohibits discrimination against the obese</a:t>
            </a:r>
          </a:p>
          <a:p>
            <a:pPr marL="457200" indent="-457200" algn="l">
              <a:buFont typeface="Arial" panose="020B0604020202020204" pitchFamily="34" charset="0"/>
              <a:buChar char="•"/>
            </a:pPr>
            <a:endParaRPr lang="en-US" dirty="0">
              <a:solidFill>
                <a:schemeClr val="tx1"/>
              </a:solidFill>
            </a:endParaRPr>
          </a:p>
        </p:txBody>
      </p:sp>
      <p:pic>
        <p:nvPicPr>
          <p:cNvPr id="4" name="Picture 4" descr="Image result for children's national medical center log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11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1143000"/>
          </a:xfrm>
        </p:spPr>
        <p:txBody>
          <a:bodyPr>
            <a:normAutofit/>
          </a:bodyPr>
          <a:lstStyle/>
          <a:p>
            <a:r>
              <a:rPr lang="en-US" dirty="0"/>
              <a:t>Ambulation </a:t>
            </a:r>
          </a:p>
        </p:txBody>
      </p:sp>
      <p:sp>
        <p:nvSpPr>
          <p:cNvPr id="8" name="Content Placeholder 7"/>
          <p:cNvSpPr>
            <a:spLocks noGrp="1"/>
          </p:cNvSpPr>
          <p:nvPr>
            <p:ph idx="1"/>
          </p:nvPr>
        </p:nvSpPr>
        <p:spPr>
          <a:xfrm>
            <a:off x="304800" y="1600200"/>
            <a:ext cx="8534400" cy="5029200"/>
          </a:xfrm>
        </p:spPr>
        <p:txBody>
          <a:bodyPr>
            <a:normAutofit/>
          </a:bodyPr>
          <a:lstStyle/>
          <a:p>
            <a:pPr indent="-342900"/>
            <a:r>
              <a:rPr lang="en-US" dirty="0"/>
              <a:t>Nursing unless not ambulating normally prior to surgery (then requires a PT consult) </a:t>
            </a:r>
          </a:p>
          <a:p>
            <a:pPr marL="0" indent="0">
              <a:buNone/>
            </a:pPr>
            <a:endParaRPr lang="en-US" dirty="0"/>
          </a:p>
          <a:p>
            <a:pPr indent="-342900"/>
            <a:r>
              <a:rPr lang="en-US" dirty="0"/>
              <a:t>If unsteady, consider a wheel chair following patient </a:t>
            </a:r>
          </a:p>
          <a:p>
            <a:pPr marL="0" indent="0">
              <a:buNone/>
            </a:pPr>
            <a:endParaRPr lang="en-US" dirty="0"/>
          </a:p>
          <a:p>
            <a:pPr marL="0" indent="0">
              <a:buNone/>
            </a:pPr>
            <a:r>
              <a:rPr lang="en-US" dirty="0"/>
              <a:t>Falling: </a:t>
            </a:r>
          </a:p>
          <a:p>
            <a:pPr marL="0" indent="0">
              <a:buNone/>
            </a:pPr>
            <a:r>
              <a:rPr lang="en-US" dirty="0"/>
              <a:t>	Know where to locate a lift</a:t>
            </a:r>
          </a:p>
          <a:p>
            <a:pPr marL="0" indent="0">
              <a:buNone/>
            </a:pPr>
            <a:r>
              <a:rPr lang="en-US" dirty="0"/>
              <a:t>	Practice using lifts</a:t>
            </a:r>
          </a:p>
        </p:txBody>
      </p:sp>
    </p:spTree>
    <p:extLst>
      <p:ext uri="{BB962C8B-B14F-4D97-AF65-F5344CB8AC3E}">
        <p14:creationId xmlns:p14="http://schemas.microsoft.com/office/powerpoint/2010/main" val="3472171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I Post-Op Diet</a:t>
            </a:r>
          </a:p>
        </p:txBody>
      </p:sp>
      <p:sp>
        <p:nvSpPr>
          <p:cNvPr id="3" name="Content Placeholder 2"/>
          <p:cNvSpPr>
            <a:spLocks noGrp="1"/>
          </p:cNvSpPr>
          <p:nvPr>
            <p:ph idx="1"/>
          </p:nvPr>
        </p:nvSpPr>
        <p:spPr/>
        <p:txBody>
          <a:bodyPr>
            <a:normAutofit/>
          </a:bodyPr>
          <a:lstStyle/>
          <a:p>
            <a:pPr marL="0" indent="0">
              <a:buNone/>
            </a:pPr>
            <a:r>
              <a:rPr lang="en-US" dirty="0"/>
              <a:t>Day 1 – Day 2 or 3 </a:t>
            </a:r>
          </a:p>
          <a:p>
            <a:pPr marL="0" indent="0">
              <a:buNone/>
            </a:pPr>
            <a:endParaRPr lang="en-US" dirty="0"/>
          </a:p>
          <a:p>
            <a:pPr marL="0" indent="0">
              <a:buNone/>
            </a:pPr>
            <a:r>
              <a:rPr lang="en-US" dirty="0"/>
              <a:t>Clear liquids </a:t>
            </a:r>
          </a:p>
          <a:p>
            <a:pPr marL="0" indent="0">
              <a:buNone/>
            </a:pPr>
            <a:endParaRPr lang="en-US" dirty="0"/>
          </a:p>
          <a:p>
            <a:pPr marL="0" indent="0">
              <a:buNone/>
            </a:pPr>
            <a:r>
              <a:rPr lang="en-US" dirty="0"/>
              <a:t>Goal – hydration</a:t>
            </a:r>
          </a:p>
          <a:p>
            <a:pPr marL="0" indent="0">
              <a:buNone/>
            </a:pPr>
            <a:endParaRPr lang="en-US" dirty="0"/>
          </a:p>
          <a:p>
            <a:pPr marL="0" indent="0">
              <a:buNone/>
            </a:pPr>
            <a:r>
              <a:rPr lang="en-US" dirty="0"/>
              <a:t>Drink 4 </a:t>
            </a:r>
            <a:r>
              <a:rPr lang="en-US" dirty="0" err="1"/>
              <a:t>oz</a:t>
            </a:r>
            <a:r>
              <a:rPr lang="en-US" dirty="0"/>
              <a:t> (1/2 cup) every hour</a:t>
            </a:r>
          </a:p>
          <a:p>
            <a:pPr marL="0" indent="0">
              <a:buNone/>
            </a:pPr>
            <a:endParaRPr lang="en-US" dirty="0"/>
          </a:p>
          <a:p>
            <a:pPr marL="0" indent="0">
              <a:buNone/>
            </a:pPr>
            <a:r>
              <a:rPr lang="en-US" dirty="0"/>
              <a:t>If feeling full – stop drinking</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24000"/>
            <a:ext cx="2286000" cy="152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398" y="3050664"/>
            <a:ext cx="1231017" cy="184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345" y="3403363"/>
            <a:ext cx="15621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67000"/>
            <a:ext cx="1371600" cy="123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57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II Post-Op Diet </a:t>
            </a:r>
          </a:p>
        </p:txBody>
      </p:sp>
      <p:sp>
        <p:nvSpPr>
          <p:cNvPr id="3" name="Content Placeholder 2"/>
          <p:cNvSpPr>
            <a:spLocks noGrp="1"/>
          </p:cNvSpPr>
          <p:nvPr>
            <p:ph idx="1"/>
          </p:nvPr>
        </p:nvSpPr>
        <p:spPr/>
        <p:txBody>
          <a:bodyPr>
            <a:normAutofit lnSpcReduction="10000"/>
          </a:bodyPr>
          <a:lstStyle/>
          <a:p>
            <a:pPr marL="0" indent="0">
              <a:buNone/>
            </a:pPr>
            <a:r>
              <a:rPr lang="en-US" dirty="0"/>
              <a:t>Day 2/3 – 2 weeks Post-OP</a:t>
            </a:r>
          </a:p>
          <a:p>
            <a:pPr marL="0" indent="0">
              <a:buNone/>
            </a:pPr>
            <a:endParaRPr lang="en-US" dirty="0"/>
          </a:p>
          <a:p>
            <a:pPr marL="0" indent="0">
              <a:buNone/>
            </a:pPr>
            <a:r>
              <a:rPr lang="en-US" dirty="0"/>
              <a:t>High protein shakes (if tolerated)</a:t>
            </a:r>
          </a:p>
          <a:p>
            <a:pPr marL="0" indent="0">
              <a:buNone/>
            </a:pPr>
            <a:r>
              <a:rPr lang="en-US" dirty="0"/>
              <a:t>Bone Broth with collagen added </a:t>
            </a:r>
          </a:p>
          <a:p>
            <a:pPr marL="0" indent="0">
              <a:buNone/>
            </a:pPr>
            <a:r>
              <a:rPr lang="en-US" dirty="0"/>
              <a:t>Clear drinks with protein(e.g. Gatorade zero with protein)</a:t>
            </a:r>
          </a:p>
          <a:p>
            <a:pPr marL="0" indent="0">
              <a:buNone/>
            </a:pPr>
            <a:r>
              <a:rPr lang="en-US" dirty="0"/>
              <a:t>Non-fat plain yogurt (Greek is best) or yogurt with protein added (e.g. </a:t>
            </a:r>
            <a:r>
              <a:rPr lang="en-US" dirty="0" err="1"/>
              <a:t>TwoGood</a:t>
            </a:r>
            <a:r>
              <a:rPr lang="en-US" dirty="0"/>
              <a:t> brand yogurt) </a:t>
            </a:r>
          </a:p>
          <a:p>
            <a:pPr marL="0" indent="0">
              <a:buNone/>
            </a:pPr>
            <a:r>
              <a:rPr lang="en-US" dirty="0"/>
              <a:t>Sugar free pudding (2 oz per sitting)</a:t>
            </a:r>
          </a:p>
          <a:p>
            <a:pPr marL="0" indent="0">
              <a:buNone/>
            </a:pPr>
            <a:r>
              <a:rPr lang="en-US" dirty="0"/>
              <a:t>Sugar Free </a:t>
            </a:r>
            <a:r>
              <a:rPr lang="en-US" dirty="0" err="1"/>
              <a:t>jello</a:t>
            </a:r>
            <a:endParaRPr lang="en-US" dirty="0"/>
          </a:p>
          <a:p>
            <a:pPr marL="0" indent="0">
              <a:buNone/>
            </a:pPr>
            <a:r>
              <a:rPr lang="en-US" dirty="0"/>
              <a:t>Sugar free popsicles</a:t>
            </a:r>
          </a:p>
          <a:p>
            <a:pPr marL="0" indent="0">
              <a:buNone/>
            </a:pPr>
            <a:endParaRPr lang="en-US" dirty="0"/>
          </a:p>
        </p:txBody>
      </p:sp>
    </p:spTree>
    <p:extLst>
      <p:ext uri="{BB962C8B-B14F-4D97-AF65-F5344CB8AC3E}">
        <p14:creationId xmlns:p14="http://schemas.microsoft.com/office/powerpoint/2010/main" val="367119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Post-Op Diet Restrictions</a:t>
            </a:r>
          </a:p>
        </p:txBody>
      </p:sp>
      <p:sp>
        <p:nvSpPr>
          <p:cNvPr id="3" name="Content Placeholder 2"/>
          <p:cNvSpPr>
            <a:spLocks noGrp="1"/>
          </p:cNvSpPr>
          <p:nvPr>
            <p:ph idx="1"/>
          </p:nvPr>
        </p:nvSpPr>
        <p:spPr/>
        <p:txBody>
          <a:bodyPr/>
          <a:lstStyle/>
          <a:p>
            <a:pPr marL="0" indent="0">
              <a:buNone/>
            </a:pPr>
            <a:r>
              <a:rPr lang="en-US" dirty="0"/>
              <a:t>No carbonated beverages</a:t>
            </a:r>
          </a:p>
          <a:p>
            <a:pPr marL="0" indent="0">
              <a:buNone/>
            </a:pPr>
            <a:endParaRPr lang="en-US" dirty="0"/>
          </a:p>
          <a:p>
            <a:pPr marL="0" indent="0">
              <a:buNone/>
            </a:pPr>
            <a:r>
              <a:rPr lang="en-US" dirty="0"/>
              <a:t>No pills – all medication must be liquid </a:t>
            </a:r>
          </a:p>
          <a:p>
            <a:pPr marL="0" indent="0">
              <a:buNone/>
            </a:pPr>
            <a:r>
              <a:rPr lang="en-US" dirty="0"/>
              <a:t>                 (3 weeks)</a:t>
            </a:r>
          </a:p>
          <a:p>
            <a:pPr marL="0" indent="0">
              <a:buNone/>
            </a:pPr>
            <a:endParaRPr lang="en-US" dirty="0"/>
          </a:p>
          <a:p>
            <a:pPr marL="0" indent="0">
              <a:buNone/>
            </a:pPr>
            <a:r>
              <a:rPr lang="en-US" dirty="0"/>
              <a:t>No Straws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374128"/>
            <a:ext cx="1924495" cy="192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648200"/>
            <a:ext cx="22098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648200"/>
            <a:ext cx="16573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3200400" y="4572000"/>
            <a:ext cx="2514600" cy="1828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4562475"/>
            <a:ext cx="1981200" cy="18383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53200" y="4267200"/>
            <a:ext cx="2209800" cy="2133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43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3 &amp; 4 Post-Op Diet</a:t>
            </a:r>
          </a:p>
        </p:txBody>
      </p:sp>
      <p:sp>
        <p:nvSpPr>
          <p:cNvPr id="4" name="Text Placeholder 3"/>
          <p:cNvSpPr>
            <a:spLocks noGrp="1"/>
          </p:cNvSpPr>
          <p:nvPr>
            <p:ph type="body" idx="1"/>
          </p:nvPr>
        </p:nvSpPr>
        <p:spPr/>
        <p:txBody>
          <a:bodyPr/>
          <a:lstStyle/>
          <a:p>
            <a:r>
              <a:rPr lang="en-US" dirty="0"/>
              <a:t>Stage 3</a:t>
            </a:r>
          </a:p>
        </p:txBody>
      </p:sp>
      <p:sp>
        <p:nvSpPr>
          <p:cNvPr id="3" name="Content Placeholder 2"/>
          <p:cNvSpPr>
            <a:spLocks noGrp="1"/>
          </p:cNvSpPr>
          <p:nvPr>
            <p:ph sz="half" idx="2"/>
          </p:nvPr>
        </p:nvSpPr>
        <p:spPr/>
        <p:txBody>
          <a:bodyPr/>
          <a:lstStyle/>
          <a:p>
            <a:pPr marL="0" indent="0">
              <a:buNone/>
            </a:pPr>
            <a:r>
              <a:rPr lang="en-US" dirty="0"/>
              <a:t>Starts ~2 weeks post-op</a:t>
            </a:r>
          </a:p>
          <a:p>
            <a:pPr marL="0" indent="0">
              <a:buNone/>
            </a:pPr>
            <a:endParaRPr lang="en-US" dirty="0"/>
          </a:p>
          <a:p>
            <a:pPr marL="0" indent="0">
              <a:buNone/>
            </a:pPr>
            <a:r>
              <a:rPr lang="en-US" dirty="0"/>
              <a:t>Pureed food </a:t>
            </a:r>
          </a:p>
          <a:p>
            <a:pPr marL="0" indent="0">
              <a:buNone/>
            </a:pPr>
            <a:endParaRPr lang="en-US" dirty="0"/>
          </a:p>
          <a:p>
            <a:pPr marL="0" indent="0">
              <a:buNone/>
            </a:pPr>
            <a:r>
              <a:rPr lang="en-US" dirty="0"/>
              <a:t>Minimum:</a:t>
            </a:r>
          </a:p>
          <a:p>
            <a:pPr marL="0" indent="0">
              <a:buNone/>
            </a:pPr>
            <a:r>
              <a:rPr lang="en-US" dirty="0"/>
              <a:t>60 gm protein; 6 cups fluid</a:t>
            </a:r>
          </a:p>
          <a:p>
            <a:pPr marL="0" indent="0">
              <a:buNone/>
            </a:pPr>
            <a:endParaRPr lang="en-US" dirty="0"/>
          </a:p>
          <a:p>
            <a:pPr marL="0" indent="0">
              <a:buNone/>
            </a:pPr>
            <a:endParaRPr lang="en-US" dirty="0"/>
          </a:p>
          <a:p>
            <a:pPr marL="0" indent="0">
              <a:buNone/>
            </a:pPr>
            <a:endParaRPr lang="en-US" dirty="0"/>
          </a:p>
        </p:txBody>
      </p:sp>
      <p:sp>
        <p:nvSpPr>
          <p:cNvPr id="5" name="Text Placeholder 4"/>
          <p:cNvSpPr>
            <a:spLocks noGrp="1"/>
          </p:cNvSpPr>
          <p:nvPr>
            <p:ph type="body" sz="quarter" idx="3"/>
          </p:nvPr>
        </p:nvSpPr>
        <p:spPr/>
        <p:txBody>
          <a:bodyPr/>
          <a:lstStyle/>
          <a:p>
            <a:r>
              <a:rPr lang="en-US" dirty="0"/>
              <a:t>Stage 4</a:t>
            </a:r>
          </a:p>
        </p:txBody>
      </p:sp>
      <p:sp>
        <p:nvSpPr>
          <p:cNvPr id="6" name="Content Placeholder 5"/>
          <p:cNvSpPr>
            <a:spLocks noGrp="1"/>
          </p:cNvSpPr>
          <p:nvPr>
            <p:ph sz="quarter" idx="4"/>
          </p:nvPr>
        </p:nvSpPr>
        <p:spPr/>
        <p:txBody>
          <a:bodyPr>
            <a:normAutofit/>
          </a:bodyPr>
          <a:lstStyle/>
          <a:p>
            <a:pPr marL="0" indent="0">
              <a:buNone/>
            </a:pPr>
            <a:r>
              <a:rPr lang="en-US" dirty="0"/>
              <a:t>Starts 4-5 weeks post-op</a:t>
            </a:r>
          </a:p>
          <a:p>
            <a:pPr marL="0" indent="0">
              <a:buNone/>
            </a:pPr>
            <a:endParaRPr lang="en-US" dirty="0"/>
          </a:p>
          <a:p>
            <a:pPr marL="0" indent="0">
              <a:buNone/>
            </a:pPr>
            <a:r>
              <a:rPr lang="en-US" dirty="0"/>
              <a:t>Introduction of solid food</a:t>
            </a:r>
          </a:p>
          <a:p>
            <a:pPr marL="0" indent="0">
              <a:buNone/>
            </a:pPr>
            <a:endParaRPr lang="en-US" dirty="0"/>
          </a:p>
          <a:p>
            <a:pPr marL="0" indent="0">
              <a:buNone/>
            </a:pPr>
            <a:r>
              <a:rPr lang="en-US" dirty="0"/>
              <a:t>Start with high protein food </a:t>
            </a:r>
          </a:p>
          <a:p>
            <a:pPr marL="0" indent="0">
              <a:buNone/>
            </a:pPr>
            <a:endParaRPr lang="en-US" dirty="0"/>
          </a:p>
        </p:txBody>
      </p:sp>
    </p:spTree>
    <p:extLst>
      <p:ext uri="{BB962C8B-B14F-4D97-AF65-F5344CB8AC3E}">
        <p14:creationId xmlns:p14="http://schemas.microsoft.com/office/powerpoint/2010/main" val="3456865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Discharge Teaching</a:t>
            </a:r>
          </a:p>
        </p:txBody>
      </p:sp>
      <p:sp>
        <p:nvSpPr>
          <p:cNvPr id="8" name="Content Placeholder 7"/>
          <p:cNvSpPr>
            <a:spLocks noGrp="1"/>
          </p:cNvSpPr>
          <p:nvPr>
            <p:ph idx="1"/>
          </p:nvPr>
        </p:nvSpPr>
        <p:spPr/>
        <p:txBody>
          <a:bodyPr>
            <a:normAutofit fontScale="77500" lnSpcReduction="20000"/>
          </a:bodyPr>
          <a:lstStyle/>
          <a:p>
            <a:pPr marL="0" indent="0">
              <a:buNone/>
            </a:pPr>
            <a:r>
              <a:rPr lang="en-US" dirty="0"/>
              <a:t>Patients need to be tolerating stage I diet to maintain hydration</a:t>
            </a:r>
          </a:p>
          <a:p>
            <a:pPr marL="0" indent="0">
              <a:buNone/>
            </a:pPr>
            <a:endParaRPr lang="en-US" dirty="0"/>
          </a:p>
          <a:p>
            <a:pPr marL="0" indent="0">
              <a:buNone/>
            </a:pPr>
            <a:r>
              <a:rPr lang="en-US" dirty="0"/>
              <a:t>Goal – discharge post-op day 1-2 </a:t>
            </a:r>
          </a:p>
          <a:p>
            <a:pPr marL="0" indent="0">
              <a:buNone/>
            </a:pPr>
            <a:endParaRPr lang="en-US" dirty="0"/>
          </a:p>
          <a:p>
            <a:pPr indent="-342900"/>
            <a:r>
              <a:rPr lang="en-US" dirty="0"/>
              <a:t>Follow up in clinic with surgeon/NP in 1 month</a:t>
            </a:r>
          </a:p>
          <a:p>
            <a:pPr indent="-342900"/>
            <a:r>
              <a:rPr lang="en-US" dirty="0"/>
              <a:t>Crush all medications or take liquid for 3 weeks</a:t>
            </a:r>
          </a:p>
          <a:p>
            <a:pPr indent="-342900"/>
            <a:r>
              <a:rPr lang="en-US" dirty="0"/>
              <a:t>Pain medicine (</a:t>
            </a:r>
            <a:r>
              <a:rPr lang="en-US" dirty="0" err="1"/>
              <a:t>motrin</a:t>
            </a:r>
            <a:r>
              <a:rPr lang="en-US" dirty="0"/>
              <a:t>, rarely oxy)</a:t>
            </a:r>
          </a:p>
          <a:p>
            <a:pPr indent="-342900"/>
            <a:r>
              <a:rPr lang="en-US" dirty="0"/>
              <a:t>PPI- omeprazole capsules(prevent reflux)- open and mix with protein shake for 2-4 weeks</a:t>
            </a:r>
          </a:p>
          <a:p>
            <a:pPr indent="-342900"/>
            <a:r>
              <a:rPr lang="en-US" dirty="0" err="1"/>
              <a:t>Ursodiol</a:t>
            </a:r>
            <a:r>
              <a:rPr lang="en-US" dirty="0"/>
              <a:t> (prevent gallstones)- 3 months </a:t>
            </a:r>
          </a:p>
          <a:p>
            <a:pPr indent="-342900"/>
            <a:r>
              <a:rPr lang="en-US" dirty="0"/>
              <a:t>Multi-vitamins daily(chewable/patch or liquid for 3 weeks)- continue taking forever</a:t>
            </a:r>
          </a:p>
          <a:p>
            <a:pPr indent="-342900"/>
            <a:r>
              <a:rPr lang="en-US" dirty="0"/>
              <a:t>Return to school 7-14 days after surgery</a:t>
            </a:r>
          </a:p>
          <a:p>
            <a:pPr indent="-342900"/>
            <a:r>
              <a:rPr lang="en-US" dirty="0"/>
              <a:t>Walk 20 minutes a day- 3/5 times throughout day</a:t>
            </a:r>
          </a:p>
          <a:p>
            <a:pPr indent="-342900"/>
            <a:r>
              <a:rPr lang="en-US" dirty="0"/>
              <a:t>No strenuous/contact activity until after follow up visit</a:t>
            </a:r>
          </a:p>
        </p:txBody>
      </p:sp>
    </p:spTree>
    <p:extLst>
      <p:ext uri="{BB962C8B-B14F-4D97-AF65-F5344CB8AC3E}">
        <p14:creationId xmlns:p14="http://schemas.microsoft.com/office/powerpoint/2010/main" val="3319250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Discharge Teaching</a:t>
            </a:r>
          </a:p>
        </p:txBody>
      </p:sp>
      <p:sp>
        <p:nvSpPr>
          <p:cNvPr id="3" name="Content Placeholder 2"/>
          <p:cNvSpPr>
            <a:spLocks noGrp="1"/>
          </p:cNvSpPr>
          <p:nvPr>
            <p:ph idx="1"/>
          </p:nvPr>
        </p:nvSpPr>
        <p:spPr/>
        <p:txBody>
          <a:bodyPr>
            <a:normAutofit/>
          </a:bodyPr>
          <a:lstStyle/>
          <a:p>
            <a:pPr marL="0" indent="0">
              <a:buNone/>
            </a:pPr>
            <a:r>
              <a:rPr lang="en-US" dirty="0"/>
              <a:t>Apps on smart phones that are helpful</a:t>
            </a:r>
          </a:p>
          <a:p>
            <a:pPr marL="0" indent="0">
              <a:buNone/>
            </a:pPr>
            <a:endParaRPr lang="en-US" dirty="0"/>
          </a:p>
          <a:p>
            <a:pPr marL="0" indent="0">
              <a:buNone/>
            </a:pPr>
            <a:r>
              <a:rPr lang="en-US" dirty="0"/>
              <a:t>	My fitness pal</a:t>
            </a:r>
          </a:p>
          <a:p>
            <a:pPr marL="0" indent="0">
              <a:buNone/>
            </a:pPr>
            <a:r>
              <a:rPr lang="en-US" dirty="0"/>
              <a:t>	The Carrot</a:t>
            </a:r>
          </a:p>
          <a:p>
            <a:pPr marL="0" indent="0">
              <a:buNone/>
            </a:pPr>
            <a:r>
              <a:rPr lang="en-US" dirty="0"/>
              <a:t>	Lose it</a:t>
            </a:r>
          </a:p>
          <a:p>
            <a:pPr marL="0" indent="0">
              <a:buNone/>
            </a:pPr>
            <a:r>
              <a:rPr lang="en-US" dirty="0"/>
              <a:t>	Restaurant Nutrition</a:t>
            </a:r>
          </a:p>
          <a:p>
            <a:pPr marL="0" indent="0">
              <a:buNone/>
            </a:pPr>
            <a:r>
              <a:rPr lang="en-US" dirty="0"/>
              <a:t>	Calorie Counter</a:t>
            </a:r>
          </a:p>
          <a:p>
            <a:pPr marL="0" indent="0">
              <a:buNone/>
            </a:pPr>
            <a:r>
              <a:rPr lang="en-US" dirty="0"/>
              <a:t>	Spark People </a:t>
            </a:r>
          </a:p>
        </p:txBody>
      </p:sp>
      <p:pic>
        <p:nvPicPr>
          <p:cNvPr id="4" name="Picture 4" descr="Image result for children's national medical center log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83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Discharge Teaching</a:t>
            </a:r>
          </a:p>
        </p:txBody>
      </p:sp>
      <p:sp>
        <p:nvSpPr>
          <p:cNvPr id="3" name="Content Placeholder 2"/>
          <p:cNvSpPr>
            <a:spLocks noGrp="1"/>
          </p:cNvSpPr>
          <p:nvPr>
            <p:ph idx="1"/>
          </p:nvPr>
        </p:nvSpPr>
        <p:spPr/>
        <p:txBody>
          <a:bodyPr>
            <a:normAutofit/>
          </a:bodyPr>
          <a:lstStyle/>
          <a:p>
            <a:pPr indent="-342900"/>
            <a:r>
              <a:rPr lang="en-US" dirty="0"/>
              <a:t>Take Multivitamin</a:t>
            </a:r>
          </a:p>
          <a:p>
            <a:pPr indent="-342900"/>
            <a:r>
              <a:rPr lang="en-US" dirty="0"/>
              <a:t>Separate liquids and solids by 20-30 min</a:t>
            </a:r>
          </a:p>
          <a:p>
            <a:pPr indent="-342900"/>
            <a:r>
              <a:rPr lang="en-US" dirty="0"/>
              <a:t>Chew 20 times before swallowing</a:t>
            </a:r>
          </a:p>
          <a:p>
            <a:pPr indent="-342900"/>
            <a:r>
              <a:rPr lang="en-US" dirty="0"/>
              <a:t>Stop eating when not hungry, full is too late</a:t>
            </a:r>
          </a:p>
          <a:p>
            <a:pPr indent="-342900"/>
            <a:r>
              <a:rPr lang="en-US" b="1" dirty="0"/>
              <a:t>60-60-60 GOAL (60oz water, 60grams protein, 60 min exercise)</a:t>
            </a:r>
          </a:p>
          <a:p>
            <a:pPr indent="-342900"/>
            <a:r>
              <a:rPr lang="en-US" dirty="0"/>
              <a:t>Limit caffeine or increase water intake </a:t>
            </a:r>
          </a:p>
          <a:p>
            <a:pPr indent="-342900"/>
            <a:r>
              <a:rPr lang="en-US" dirty="0"/>
              <a:t>Protein (60g/day)- shakes/bars/powder if you are not eating enough protein from food</a:t>
            </a:r>
          </a:p>
          <a:p>
            <a:pPr indent="-342900"/>
            <a:r>
              <a:rPr lang="en-US" dirty="0"/>
              <a:t>Pee at least 3 times daily- if not increase water</a:t>
            </a:r>
          </a:p>
          <a:p>
            <a:pPr marL="0" indent="0">
              <a:buNone/>
            </a:pPr>
            <a:endParaRPr lang="en-US" dirty="0"/>
          </a:p>
        </p:txBody>
      </p:sp>
      <p:pic>
        <p:nvPicPr>
          <p:cNvPr id="4" name="Picture 4" descr="Image result for children's national medical center log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07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Bariatric Sensitivity Training</a:t>
            </a:r>
          </a:p>
        </p:txBody>
      </p:sp>
      <p:sp>
        <p:nvSpPr>
          <p:cNvPr id="3" name="Content Placeholder 2"/>
          <p:cNvSpPr>
            <a:spLocks noGrp="1"/>
          </p:cNvSpPr>
          <p:nvPr>
            <p:ph idx="1"/>
          </p:nvPr>
        </p:nvSpPr>
        <p:spPr/>
        <p:txBody>
          <a:bodyPr/>
          <a:lstStyle/>
          <a:p>
            <a:pPr marL="114300" indent="0">
              <a:buNone/>
            </a:pPr>
            <a:r>
              <a:rPr lang="en-US" dirty="0"/>
              <a:t>Belief About Obese Persons (BAOP) Survey</a:t>
            </a:r>
          </a:p>
          <a:p>
            <a:pPr marL="114300" indent="0">
              <a:buNone/>
            </a:pPr>
            <a:r>
              <a:rPr lang="en-US" dirty="0">
                <a:hlinkClick r:id="rId3"/>
              </a:rPr>
              <a:t>https://app.brandquiz.io/drexel-university/baops-beliefs-about-obese-persons-scale</a:t>
            </a:r>
            <a:endParaRPr lang="en-US" dirty="0"/>
          </a:p>
          <a:p>
            <a:pPr marL="114300" indent="0">
              <a:buNone/>
            </a:pPr>
            <a:endParaRPr lang="en-US" dirty="0"/>
          </a:p>
          <a:p>
            <a:pPr marL="114300" indent="0">
              <a:buNone/>
            </a:pPr>
            <a:r>
              <a:rPr lang="en-US" dirty="0"/>
              <a:t>For those taking online- your score will automatically be calculated</a:t>
            </a:r>
          </a:p>
          <a:p>
            <a:pPr marL="114300" indent="0">
              <a:buNone/>
            </a:pPr>
            <a:endParaRPr lang="en-US" dirty="0"/>
          </a:p>
          <a:p>
            <a:pPr marL="114300" indent="0">
              <a:buNone/>
            </a:pPr>
            <a:r>
              <a:rPr lang="en-US" dirty="0"/>
              <a:t>For those taking in class- multiply each answer by -1, add 24 to the total (scores will range from 0-48)</a:t>
            </a:r>
          </a:p>
          <a:p>
            <a:pPr marL="114300" indent="0">
              <a:buNone/>
            </a:pPr>
            <a:endParaRPr lang="en-US" dirty="0"/>
          </a:p>
        </p:txBody>
      </p:sp>
      <p:pic>
        <p:nvPicPr>
          <p:cNvPr id="4" name="Picture 4" descr="Image result for children's national medical center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223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Bariatric Sensitivity Training</a:t>
            </a:r>
          </a:p>
        </p:txBody>
      </p:sp>
      <p:sp>
        <p:nvSpPr>
          <p:cNvPr id="3" name="Content Placeholder 2"/>
          <p:cNvSpPr>
            <a:spLocks noGrp="1"/>
          </p:cNvSpPr>
          <p:nvPr>
            <p:ph idx="1"/>
          </p:nvPr>
        </p:nvSpPr>
        <p:spPr>
          <a:xfrm>
            <a:off x="457200" y="1676400"/>
            <a:ext cx="8229600" cy="4800600"/>
          </a:xfrm>
        </p:spPr>
        <p:txBody>
          <a:bodyPr/>
          <a:lstStyle/>
          <a:p>
            <a:pPr marL="114300" indent="0" algn="ctr">
              <a:buNone/>
            </a:pPr>
            <a:r>
              <a:rPr lang="en-US" b="1" dirty="0"/>
              <a:t>The Facts: Why sensitivity training is SO important</a:t>
            </a:r>
          </a:p>
          <a:p>
            <a:pPr marL="114300" indent="0" algn="ctr">
              <a:buNone/>
            </a:pPr>
            <a:endParaRPr lang="en-US" b="1" dirty="0"/>
          </a:p>
          <a:p>
            <a:pPr algn="ctr"/>
            <a:r>
              <a:rPr lang="en-US" b="1" dirty="0"/>
              <a:t>31%</a:t>
            </a:r>
            <a:r>
              <a:rPr lang="en-US" dirty="0"/>
              <a:t> of nurses stated that they prefer not to care for people with obesity</a:t>
            </a:r>
          </a:p>
          <a:p>
            <a:pPr algn="ctr"/>
            <a:r>
              <a:rPr lang="en-US" b="1" dirty="0"/>
              <a:t>69%</a:t>
            </a:r>
            <a:r>
              <a:rPr lang="en-US" dirty="0"/>
              <a:t> of patients with obesity said that healthcare providers were a source of stigma</a:t>
            </a:r>
          </a:p>
          <a:p>
            <a:pPr algn="ctr"/>
            <a:r>
              <a:rPr lang="en-US" dirty="0"/>
              <a:t>Weight bias in healthcare increased over </a:t>
            </a:r>
            <a:r>
              <a:rPr lang="en-US" b="1" dirty="0"/>
              <a:t>66%</a:t>
            </a:r>
            <a:r>
              <a:rPr lang="en-US" dirty="0"/>
              <a:t> in the past decade</a:t>
            </a:r>
          </a:p>
          <a:p>
            <a:pPr marL="0" indent="0" algn="r">
              <a:buNone/>
            </a:pPr>
            <a:r>
              <a:rPr lang="en-US" dirty="0">
                <a:hlinkClick r:id="rId2"/>
              </a:rPr>
              <a:t>https://www.youtube.com/watch?v=lZLzHFgE0AQ&amp;feature=youtu.be</a:t>
            </a:r>
            <a:endParaRPr lang="en-US" dirty="0"/>
          </a:p>
        </p:txBody>
      </p:sp>
      <p:pic>
        <p:nvPicPr>
          <p:cNvPr id="4" name="Picture 4" descr="Image result for children's national medical center log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18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83880" cy="1051560"/>
          </a:xfrm>
        </p:spPr>
        <p:txBody>
          <a:bodyPr/>
          <a:lstStyle/>
          <a:p>
            <a:pPr algn="ctr"/>
            <a:r>
              <a:rPr lang="en-US" dirty="0"/>
              <a:t>Surgical Candidates</a:t>
            </a:r>
          </a:p>
        </p:txBody>
      </p:sp>
      <p:sp>
        <p:nvSpPr>
          <p:cNvPr id="3" name="Content Placeholder 2"/>
          <p:cNvSpPr>
            <a:spLocks noGrp="1"/>
          </p:cNvSpPr>
          <p:nvPr>
            <p:ph idx="1"/>
          </p:nvPr>
        </p:nvSpPr>
        <p:spPr>
          <a:xfrm>
            <a:off x="457199" y="1600200"/>
            <a:ext cx="8417421" cy="4525963"/>
          </a:xfrm>
        </p:spPr>
        <p:txBody>
          <a:bodyPr/>
          <a:lstStyle/>
          <a:p>
            <a:r>
              <a:rPr lang="en-US" dirty="0"/>
              <a:t>BMI ≥ 35with obesity related conditions</a:t>
            </a:r>
          </a:p>
          <a:p>
            <a:r>
              <a:rPr lang="en-US" dirty="0"/>
              <a:t>BMI &gt;40 without obesity related conditions</a:t>
            </a:r>
          </a:p>
          <a:p>
            <a:r>
              <a:rPr lang="en-US" dirty="0"/>
              <a:t>Medical Assessment and screening for obesity related conditions</a:t>
            </a:r>
          </a:p>
          <a:p>
            <a:r>
              <a:rPr lang="en-US" dirty="0"/>
              <a:t>Psychological clearance </a:t>
            </a:r>
          </a:p>
        </p:txBody>
      </p:sp>
      <p:sp>
        <p:nvSpPr>
          <p:cNvPr id="4" name="AutoShape 2" descr="Image result for body mass index ch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body mass index char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508041"/>
            <a:ext cx="4302621" cy="30423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children's national medical center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649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Bariatric Sensitivity Training</a:t>
            </a:r>
          </a:p>
        </p:txBody>
      </p:sp>
      <p:sp>
        <p:nvSpPr>
          <p:cNvPr id="3" name="Content Placeholder 2"/>
          <p:cNvSpPr>
            <a:spLocks noGrp="1"/>
          </p:cNvSpPr>
          <p:nvPr>
            <p:ph idx="1"/>
          </p:nvPr>
        </p:nvSpPr>
        <p:spPr>
          <a:xfrm>
            <a:off x="457200" y="1752600"/>
            <a:ext cx="8229600" cy="4800600"/>
          </a:xfrm>
        </p:spPr>
        <p:txBody>
          <a:bodyPr>
            <a:normAutofit fontScale="25000" lnSpcReduction="20000"/>
          </a:bodyPr>
          <a:lstStyle/>
          <a:p>
            <a:pPr algn="ctr"/>
            <a:r>
              <a:rPr lang="en-US" sz="5600" b="1" dirty="0"/>
              <a:t>Bias in Education</a:t>
            </a:r>
          </a:p>
          <a:p>
            <a:r>
              <a:rPr lang="en-US" sz="4000" b="1" dirty="0"/>
              <a:t>In School</a:t>
            </a:r>
            <a:br>
              <a:rPr lang="en-US" sz="4000" dirty="0"/>
            </a:br>
            <a:r>
              <a:rPr lang="en-US" sz="4000" dirty="0"/>
              <a:t>Multiple forms of weight stigmatization also occur in educational settings. Students affected by obesity face numerous obstacles, ranging from harassment and rejection from peers at school, to biased attitudes from teachers, lower college acceptances and wrongful dismissals from college.</a:t>
            </a:r>
          </a:p>
          <a:p>
            <a:r>
              <a:rPr lang="en-US" sz="4000" dirty="0"/>
              <a:t>The severity of this problem is highlighted by research showing that stigma toward students affected by obesity begins very early. For example, negative attitudes have been reported among pre-school children (ages three to five) who associated peers affected by obesity with characteristics of being mean, stupid, ugly and having few friends.</a:t>
            </a:r>
          </a:p>
          <a:p>
            <a:r>
              <a:rPr lang="en-US" sz="4000" dirty="0"/>
              <a:t>Bias in education is expressed through extensive peer victimization at school, and negative attitudes by teachers, administrators and academic institutions.</a:t>
            </a:r>
          </a:p>
          <a:p>
            <a:r>
              <a:rPr lang="en-US" sz="4000" b="1" dirty="0"/>
              <a:t>Weight Bias by Peers:</a:t>
            </a:r>
            <a:endParaRPr lang="en-US" sz="4000" dirty="0"/>
          </a:p>
          <a:p>
            <a:r>
              <a:rPr lang="en-US" sz="4000" dirty="0"/>
              <a:t>Negative attitudes begin as early as preschool.</a:t>
            </a:r>
          </a:p>
          <a:p>
            <a:r>
              <a:rPr lang="en-US" sz="4000" dirty="0"/>
              <a:t>Children affected by obesity are teased by kids and chosen less as playmates.</a:t>
            </a:r>
          </a:p>
          <a:p>
            <a:r>
              <a:rPr lang="en-US" sz="4000" dirty="0"/>
              <a:t>Stigmatization continues through high school and college, where students affected by obesity are viewed as</a:t>
            </a:r>
          </a:p>
          <a:p>
            <a:r>
              <a:rPr lang="en-US" sz="4000" dirty="0"/>
              <a:t>self-indulgent, lazy and are excluded from social activities.</a:t>
            </a:r>
          </a:p>
          <a:p>
            <a:r>
              <a:rPr lang="en-US" sz="4000" b="1" dirty="0"/>
              <a:t>Peer Victimization:</a:t>
            </a:r>
            <a:endParaRPr lang="en-US" sz="4000" dirty="0"/>
          </a:p>
          <a:p>
            <a:r>
              <a:rPr lang="en-US" sz="4000" dirty="0"/>
              <a:t>At least 30 percent of girls with excess weight and 24 percent of boys with excess weight report being teased by peers at school.</a:t>
            </a:r>
          </a:p>
          <a:p>
            <a:r>
              <a:rPr lang="en-US" sz="4000" dirty="0"/>
              <a:t>Adolescents at the heaviest weight are most likely to be teased because of their weight.</a:t>
            </a:r>
          </a:p>
          <a:p>
            <a:r>
              <a:rPr lang="en-US" sz="4000" dirty="0"/>
              <a:t>Overall, as many as 63 percent of girls and 58 percent of boys report peer victimization.</a:t>
            </a:r>
          </a:p>
          <a:p>
            <a:r>
              <a:rPr lang="en-US" sz="4000" dirty="0"/>
              <a:t>Having excess weight predicts future peer victimization.</a:t>
            </a:r>
          </a:p>
          <a:p>
            <a:r>
              <a:rPr lang="en-US" sz="4000" b="1" dirty="0"/>
              <a:t>Bias by Educators:</a:t>
            </a:r>
            <a:endParaRPr lang="en-US" sz="4000" dirty="0"/>
          </a:p>
          <a:p>
            <a:r>
              <a:rPr lang="en-US" sz="4000" dirty="0"/>
              <a:t>Teachers report that students affected by obesity are perceived as:</a:t>
            </a:r>
          </a:p>
          <a:p>
            <a:r>
              <a:rPr lang="en-US" sz="4000" dirty="0"/>
              <a:t>Untidy</a:t>
            </a:r>
          </a:p>
          <a:p>
            <a:r>
              <a:rPr lang="en-US" sz="4000" dirty="0"/>
              <a:t>More emotional</a:t>
            </a:r>
          </a:p>
          <a:p>
            <a:r>
              <a:rPr lang="en-US" sz="4000" dirty="0"/>
              <a:t>Less likely to succeed at school</a:t>
            </a:r>
          </a:p>
          <a:p>
            <a:r>
              <a:rPr lang="en-US" sz="4000" dirty="0"/>
              <a:t>More likely to have family problems</a:t>
            </a:r>
          </a:p>
          <a:p>
            <a:r>
              <a:rPr lang="en-US" sz="4000" b="1" dirty="0"/>
              <a:t>Educational Institutions:</a:t>
            </a:r>
            <a:endParaRPr lang="en-US" sz="4000" dirty="0"/>
          </a:p>
          <a:p>
            <a:r>
              <a:rPr lang="en-US" sz="4000" dirty="0"/>
              <a:t>Children with excess weight are less likely to be accepted to college, despite equivalent application rates and academic achievement.</a:t>
            </a:r>
          </a:p>
          <a:p>
            <a:r>
              <a:rPr lang="en-US" sz="4000" dirty="0"/>
              <a:t>Students affected by obesity are sometimes dismissed from college because of their weight.</a:t>
            </a:r>
          </a:p>
          <a:p>
            <a:endParaRPr lang="en-US" dirty="0"/>
          </a:p>
        </p:txBody>
      </p:sp>
    </p:spTree>
    <p:extLst>
      <p:ext uri="{BB962C8B-B14F-4D97-AF65-F5344CB8AC3E}">
        <p14:creationId xmlns:p14="http://schemas.microsoft.com/office/powerpoint/2010/main" val="2368747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Bariatric Sensitivity Training</a:t>
            </a:r>
          </a:p>
        </p:txBody>
      </p:sp>
      <p:sp>
        <p:nvSpPr>
          <p:cNvPr id="3" name="Content Placeholder 2"/>
          <p:cNvSpPr>
            <a:spLocks noGrp="1"/>
          </p:cNvSpPr>
          <p:nvPr>
            <p:ph idx="1"/>
          </p:nvPr>
        </p:nvSpPr>
        <p:spPr>
          <a:xfrm>
            <a:off x="457200" y="1752600"/>
            <a:ext cx="8229600" cy="4876800"/>
          </a:xfrm>
        </p:spPr>
        <p:txBody>
          <a:bodyPr>
            <a:normAutofit fontScale="40000" lnSpcReduction="20000"/>
          </a:bodyPr>
          <a:lstStyle/>
          <a:p>
            <a:pPr algn="ctr"/>
            <a:r>
              <a:rPr lang="en-US" sz="3400" b="1" dirty="0"/>
              <a:t>Weight Bias in Healthcare</a:t>
            </a:r>
          </a:p>
          <a:p>
            <a:r>
              <a:rPr lang="en-US" b="1" dirty="0"/>
              <a:t>In Healthcare Settings</a:t>
            </a:r>
          </a:p>
          <a:p>
            <a:endParaRPr lang="en-US" b="1" dirty="0"/>
          </a:p>
          <a:p>
            <a:r>
              <a:rPr lang="en-US" dirty="0">
                <a:latin typeface="Times New Roman" panose="02020603050405020304" pitchFamily="18" charset="0"/>
                <a:cs typeface="Times New Roman" panose="02020603050405020304" pitchFamily="18" charset="0"/>
              </a:rPr>
              <a:t>Unfortunately, weight stigma also exists in healthcare settings. Negative attitudes about individuals with excess weight have been reported by physicians, nurses, dietitians, psychologists and medical students. Research shows that even healthcare professionals who specialize in the treatment of obesity hold negative attitudes.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Bias may have a negative impact on quality of healthcare for individuals affected by obesity. Some studies have indicated that these individuals are reluctant to seek medical care, and may be more likely to delay important preventative healthcare services and cancel medical appointments. Weight bias has been reported as one reason for these negative experiences.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Research indicates that 46 percent of women affected by obesity reported that small gowns, narrow exam tables and inappropriately sized medical equipment were barriers to receiving healthcare. In addition, 35 percent reported embarrassment about being weighed as a barrier to care.</a:t>
            </a:r>
          </a:p>
          <a:p>
            <a:endParaRPr lang="en-US" b="1" dirty="0"/>
          </a:p>
          <a:p>
            <a:r>
              <a:rPr lang="en-US" b="1" dirty="0"/>
              <a:t>Physicians:</a:t>
            </a:r>
          </a:p>
          <a:p>
            <a:br>
              <a:rPr lang="en-US" b="1" dirty="0"/>
            </a:br>
            <a:r>
              <a:rPr lang="en-US" sz="3000" dirty="0">
                <a:latin typeface="Times New Roman" panose="02020603050405020304" pitchFamily="18" charset="0"/>
                <a:cs typeface="Times New Roman" panose="02020603050405020304" pitchFamily="18" charset="0"/>
              </a:rPr>
              <a:t>Self-report studies show that physicians often view individuals affected by obesity as described below more often than they do individuals not affected by obesity :</a:t>
            </a:r>
          </a:p>
          <a:p>
            <a:r>
              <a:rPr lang="en-US" sz="3000" dirty="0">
                <a:latin typeface="Times New Roman" panose="02020603050405020304" pitchFamily="18" charset="0"/>
                <a:cs typeface="Times New Roman" panose="02020603050405020304" pitchFamily="18" charset="0"/>
              </a:rPr>
              <a:t>Non-compliant</a:t>
            </a:r>
          </a:p>
          <a:p>
            <a:r>
              <a:rPr lang="en-US" sz="3000" dirty="0">
                <a:latin typeface="Times New Roman" panose="02020603050405020304" pitchFamily="18" charset="0"/>
                <a:cs typeface="Times New Roman" panose="02020603050405020304" pitchFamily="18" charset="0"/>
              </a:rPr>
              <a:t>Dishonest</a:t>
            </a:r>
          </a:p>
          <a:p>
            <a:r>
              <a:rPr lang="en-US" sz="3000" dirty="0">
                <a:latin typeface="Times New Roman" panose="02020603050405020304" pitchFamily="18" charset="0"/>
                <a:cs typeface="Times New Roman" panose="02020603050405020304" pitchFamily="18" charset="0"/>
              </a:rPr>
              <a:t>Lazy</a:t>
            </a:r>
          </a:p>
          <a:p>
            <a:r>
              <a:rPr lang="en-US" sz="3000" dirty="0">
                <a:latin typeface="Times New Roman" panose="02020603050405020304" pitchFamily="18" charset="0"/>
                <a:cs typeface="Times New Roman" panose="02020603050405020304" pitchFamily="18" charset="0"/>
              </a:rPr>
              <a:t>Lacking in self-control</a:t>
            </a:r>
          </a:p>
          <a:p>
            <a:r>
              <a:rPr lang="en-US" sz="3000" dirty="0">
                <a:latin typeface="Times New Roman" panose="02020603050405020304" pitchFamily="18" charset="0"/>
                <a:cs typeface="Times New Roman" panose="02020603050405020304" pitchFamily="18" charset="0"/>
              </a:rPr>
              <a:t>Weak-willed</a:t>
            </a:r>
          </a:p>
          <a:p>
            <a:r>
              <a:rPr lang="en-US" sz="3000" dirty="0">
                <a:latin typeface="Times New Roman" panose="02020603050405020304" pitchFamily="18" charset="0"/>
                <a:cs typeface="Times New Roman" panose="02020603050405020304" pitchFamily="18" charset="0"/>
              </a:rPr>
              <a:t>Unintelligent</a:t>
            </a:r>
          </a:p>
          <a:p>
            <a:r>
              <a:rPr lang="en-US" sz="3000" dirty="0">
                <a:latin typeface="Times New Roman" panose="02020603050405020304" pitchFamily="18" charset="0"/>
                <a:cs typeface="Times New Roman" panose="02020603050405020304" pitchFamily="18" charset="0"/>
              </a:rPr>
              <a:t>Unsuccessful</a:t>
            </a:r>
          </a:p>
          <a:p>
            <a:r>
              <a:rPr lang="en-US" sz="3000" dirty="0">
                <a:latin typeface="Times New Roman" panose="02020603050405020304" pitchFamily="18" charset="0"/>
                <a:cs typeface="Times New Roman" panose="02020603050405020304" pitchFamily="18" charset="0"/>
              </a:rPr>
              <a:t>Physicians are common sources of stigma. In a study that surveyed more than 2,400 adult women about their experiences of weight bias, 69 percent of respondents reported that physicians were a source of weight bias, and 52 percent reported they had been stigmatized by a doctor on multiple occasions.</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Doctors were the second most frequent source of bias reported, out of a list of more than 20 possible sources of weight stigma.</a:t>
            </a:r>
          </a:p>
          <a:p>
            <a:endParaRPr lang="en-US" dirty="0"/>
          </a:p>
        </p:txBody>
      </p:sp>
    </p:spTree>
    <p:extLst>
      <p:ext uri="{BB962C8B-B14F-4D97-AF65-F5344CB8AC3E}">
        <p14:creationId xmlns:p14="http://schemas.microsoft.com/office/powerpoint/2010/main" val="3579508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Bariatric Sensitivity Training</a:t>
            </a:r>
          </a:p>
        </p:txBody>
      </p:sp>
      <p:sp>
        <p:nvSpPr>
          <p:cNvPr id="3" name="Content Placeholder 2"/>
          <p:cNvSpPr>
            <a:spLocks noGrp="1"/>
          </p:cNvSpPr>
          <p:nvPr>
            <p:ph idx="1"/>
          </p:nvPr>
        </p:nvSpPr>
        <p:spPr>
          <a:xfrm>
            <a:off x="457200" y="1752600"/>
            <a:ext cx="8229600" cy="4876800"/>
          </a:xfrm>
        </p:spPr>
        <p:txBody>
          <a:bodyPr>
            <a:normAutofit fontScale="40000" lnSpcReduction="20000"/>
          </a:bodyPr>
          <a:lstStyle/>
          <a:p>
            <a:r>
              <a:rPr lang="en-US" sz="2900" b="1" dirty="0"/>
              <a:t>Nurses:</a:t>
            </a:r>
          </a:p>
          <a:p>
            <a:br>
              <a:rPr lang="en-US" sz="2900" dirty="0"/>
            </a:br>
            <a:r>
              <a:rPr lang="en-US" sz="2900" dirty="0">
                <a:latin typeface="Times New Roman" panose="02020603050405020304" pitchFamily="18" charset="0"/>
                <a:cs typeface="Times New Roman" panose="02020603050405020304" pitchFamily="18" charset="0"/>
              </a:rPr>
              <a:t>Self-report studies show that nurses view individuals affected by obesity as non-compliant, overindulgent, lazy and unsuccessful. Studies of self-reported attitudes among nurses indicate that:</a:t>
            </a:r>
          </a:p>
          <a:p>
            <a:r>
              <a:rPr lang="en-US" sz="2900" dirty="0">
                <a:latin typeface="Times New Roman" panose="02020603050405020304" pitchFamily="18" charset="0"/>
                <a:cs typeface="Times New Roman" panose="02020603050405020304" pitchFamily="18" charset="0"/>
              </a:rPr>
              <a:t>31 percent “would prefer not to care for individuals affected by obesity”</a:t>
            </a:r>
          </a:p>
          <a:p>
            <a:r>
              <a:rPr lang="en-US" sz="2900" dirty="0">
                <a:latin typeface="Times New Roman" panose="02020603050405020304" pitchFamily="18" charset="0"/>
                <a:cs typeface="Times New Roman" panose="02020603050405020304" pitchFamily="18" charset="0"/>
              </a:rPr>
              <a:t>24 percent agreed that individuals affected by obesity “repulsed them”</a:t>
            </a:r>
          </a:p>
          <a:p>
            <a:r>
              <a:rPr lang="en-US" sz="2900" dirty="0">
                <a:latin typeface="Times New Roman" panose="02020603050405020304" pitchFamily="18" charset="0"/>
                <a:cs typeface="Times New Roman" panose="02020603050405020304" pitchFamily="18" charset="0"/>
              </a:rPr>
              <a:t>12 percent “would prefer not to touch individuals affected by obesity”</a:t>
            </a:r>
          </a:p>
          <a:p>
            <a:endParaRPr lang="en-US" sz="2900" dirty="0"/>
          </a:p>
          <a:p>
            <a:r>
              <a:rPr lang="en-US" sz="2900" b="1" dirty="0"/>
              <a:t>Psychologists:</a:t>
            </a:r>
          </a:p>
          <a:p>
            <a:br>
              <a:rPr lang="en-US" sz="2900" dirty="0">
                <a:latin typeface="Times New Roman" panose="02020603050405020304" pitchFamily="18" charset="0"/>
                <a:cs typeface="Times New Roman" panose="02020603050405020304" pitchFamily="18" charset="0"/>
              </a:rPr>
            </a:br>
            <a:r>
              <a:rPr lang="en-US" sz="2900" dirty="0">
                <a:latin typeface="Times New Roman" panose="02020603050405020304" pitchFamily="18" charset="0"/>
                <a:cs typeface="Times New Roman" panose="02020603050405020304" pitchFamily="18" charset="0"/>
              </a:rPr>
              <a:t>In studies comparing beliefs about individuals affected by obesity versus “average” weight individuals, psychologists ascribe the following attributes to clients affected by obesity:</a:t>
            </a:r>
          </a:p>
          <a:p>
            <a:r>
              <a:rPr lang="en-US" sz="2900" dirty="0">
                <a:latin typeface="Times New Roman" panose="02020603050405020304" pitchFamily="18" charset="0"/>
                <a:cs typeface="Times New Roman" panose="02020603050405020304" pitchFamily="18" charset="0"/>
              </a:rPr>
              <a:t>More pathology</a:t>
            </a:r>
          </a:p>
          <a:p>
            <a:r>
              <a:rPr lang="en-US" sz="2900" dirty="0">
                <a:latin typeface="Times New Roman" panose="02020603050405020304" pitchFamily="18" charset="0"/>
                <a:cs typeface="Times New Roman" panose="02020603050405020304" pitchFamily="18" charset="0"/>
              </a:rPr>
              <a:t>More severe psychological symptoms</a:t>
            </a:r>
          </a:p>
          <a:p>
            <a:r>
              <a:rPr lang="en-US" sz="2900" dirty="0">
                <a:latin typeface="Times New Roman" panose="02020603050405020304" pitchFamily="18" charset="0"/>
                <a:cs typeface="Times New Roman" panose="02020603050405020304" pitchFamily="18" charset="0"/>
              </a:rPr>
              <a:t>More negative attributes</a:t>
            </a:r>
          </a:p>
          <a:p>
            <a:r>
              <a:rPr lang="en-US" sz="2900" dirty="0">
                <a:latin typeface="Times New Roman" panose="02020603050405020304" pitchFamily="18" charset="0"/>
                <a:cs typeface="Times New Roman" panose="02020603050405020304" pitchFamily="18" charset="0"/>
              </a:rPr>
              <a:t>Worse prognosis in treatment</a:t>
            </a:r>
          </a:p>
          <a:p>
            <a:endParaRPr lang="en-US" sz="2900" dirty="0"/>
          </a:p>
          <a:p>
            <a:r>
              <a:rPr lang="en-US" sz="2900" b="1" dirty="0"/>
              <a:t>Quality of Care:</a:t>
            </a:r>
          </a:p>
          <a:p>
            <a:endParaRPr lang="en-US" sz="2900" dirty="0">
              <a:latin typeface="Times New Roman" panose="02020603050405020304" pitchFamily="18" charset="0"/>
              <a:cs typeface="Times New Roman" panose="02020603050405020304" pitchFamily="18" charset="0"/>
            </a:endParaRPr>
          </a:p>
          <a:p>
            <a:r>
              <a:rPr lang="en-US" sz="3500" dirty="0">
                <a:latin typeface="Times New Roman" panose="02020603050405020304" pitchFamily="18" charset="0"/>
                <a:cs typeface="Times New Roman" panose="02020603050405020304" pitchFamily="18" charset="0"/>
              </a:rPr>
              <a:t>Individuals affected by obesity are also more likely to have the following challenges with quality of care: </a:t>
            </a:r>
          </a:p>
          <a:p>
            <a:pPr lvl="1"/>
            <a:r>
              <a:rPr lang="en-US" sz="3500" dirty="0">
                <a:latin typeface="Times New Roman" panose="02020603050405020304" pitchFamily="18" charset="0"/>
                <a:cs typeface="Times New Roman" panose="02020603050405020304" pitchFamily="18" charset="0"/>
              </a:rPr>
              <a:t>Fewer preventive health services and exams</a:t>
            </a:r>
          </a:p>
          <a:p>
            <a:pPr lvl="1"/>
            <a:r>
              <a:rPr lang="en-US" sz="3500" dirty="0">
                <a:latin typeface="Times New Roman" panose="02020603050405020304" pitchFamily="18" charset="0"/>
                <a:cs typeface="Times New Roman" panose="02020603050405020304" pitchFamily="18" charset="0"/>
              </a:rPr>
              <a:t>Less access to cancer screening tests, such as pelvic exams and mammograms</a:t>
            </a:r>
          </a:p>
          <a:p>
            <a:pPr lvl="1"/>
            <a:r>
              <a:rPr lang="en-US" sz="3500" dirty="0">
                <a:latin typeface="Times New Roman" panose="02020603050405020304" pitchFamily="18" charset="0"/>
                <a:cs typeface="Times New Roman" panose="02020603050405020304" pitchFamily="18" charset="0"/>
              </a:rPr>
              <a:t>More frequent cancellation or delay of appointments</a:t>
            </a:r>
          </a:p>
          <a:p>
            <a:pPr lvl="1"/>
            <a:r>
              <a:rPr lang="en-US" sz="3500" dirty="0">
                <a:latin typeface="Times New Roman" panose="02020603050405020304" pitchFamily="18" charset="0"/>
                <a:cs typeface="Times New Roman" panose="02020603050405020304" pitchFamily="18" charset="0"/>
              </a:rPr>
              <a:t>Less time spent with the physician, less intervention and less discussion with the physician</a:t>
            </a:r>
          </a:p>
          <a:p>
            <a:endParaRPr lang="en-US" dirty="0"/>
          </a:p>
        </p:txBody>
      </p:sp>
    </p:spTree>
    <p:extLst>
      <p:ext uri="{BB962C8B-B14F-4D97-AF65-F5344CB8AC3E}">
        <p14:creationId xmlns:p14="http://schemas.microsoft.com/office/powerpoint/2010/main" val="1385041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457200" y="1752601"/>
            <a:ext cx="8229600" cy="3886200"/>
          </a:xfrm>
        </p:spPr>
        <p:txBody>
          <a:bodyPr>
            <a:normAutofit fontScale="85000" lnSpcReduction="10000"/>
          </a:bodyPr>
          <a:lstStyle/>
          <a:p>
            <a:pPr marL="0" indent="0">
              <a:buNone/>
            </a:pPr>
            <a:r>
              <a:rPr lang="en-US" dirty="0"/>
              <a:t>Patient and Family Handbook:</a:t>
            </a:r>
          </a:p>
          <a:p>
            <a:pPr marL="0" indent="0">
              <a:buNone/>
            </a:pPr>
            <a:r>
              <a:rPr lang="en-US" dirty="0">
                <a:hlinkClick r:id="rId3" action="ppaction://hlinkfile"/>
              </a:rPr>
              <a:t>S:\SHAREVOL01\Obesity Institute\Verification prep\bariatric guidelines\Patient and Family Surgery Education Book  final.docx</a:t>
            </a:r>
            <a:endParaRPr lang="en-US" dirty="0"/>
          </a:p>
          <a:p>
            <a:pPr marL="0" indent="0">
              <a:buNone/>
            </a:pPr>
            <a:endParaRPr lang="en-US" dirty="0"/>
          </a:p>
          <a:p>
            <a:pPr marL="0" indent="0">
              <a:buNone/>
            </a:pPr>
            <a:r>
              <a:rPr lang="en-US" dirty="0"/>
              <a:t>Caitlin Sherman NP</a:t>
            </a:r>
          </a:p>
          <a:p>
            <a:pPr marL="0" indent="0">
              <a:buNone/>
            </a:pPr>
            <a:endParaRPr lang="en-US" dirty="0"/>
          </a:p>
          <a:p>
            <a:pPr marL="0" indent="0">
              <a:buNone/>
            </a:pPr>
            <a:r>
              <a:rPr lang="en-US" dirty="0"/>
              <a:t>Evan Nadler MD- Director of Bariatric Surgery</a:t>
            </a:r>
          </a:p>
          <a:p>
            <a:pPr marL="0" indent="0">
              <a:buNone/>
            </a:pPr>
            <a:endParaRPr lang="en-US" dirty="0"/>
          </a:p>
          <a:p>
            <a:pPr marL="0" indent="0">
              <a:buNone/>
            </a:pPr>
            <a:r>
              <a:rPr lang="en-US" dirty="0"/>
              <a:t>Nazrat Mirza MD- IDEAL Clinic Director</a:t>
            </a:r>
          </a:p>
          <a:p>
            <a:pPr marL="0" indent="0">
              <a:buNone/>
            </a:pPr>
            <a:endParaRPr lang="en-US" dirty="0"/>
          </a:p>
          <a:p>
            <a:pPr marL="0" indent="0">
              <a:buNone/>
            </a:pPr>
            <a:r>
              <a:rPr lang="en-US"/>
              <a:t>Christy Bock RD- </a:t>
            </a:r>
            <a:r>
              <a:rPr lang="en-US" dirty="0"/>
              <a:t>IDEAL dietician</a:t>
            </a:r>
          </a:p>
          <a:p>
            <a:pPr marL="0" indent="0">
              <a:buNone/>
            </a:pPr>
            <a:endParaRPr lang="en-US" dirty="0"/>
          </a:p>
        </p:txBody>
      </p:sp>
      <p:pic>
        <p:nvPicPr>
          <p:cNvPr id="4" name="Picture 4" descr="Image result for children's national medical center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40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Comorbidities associated with obesity</a:t>
            </a:r>
          </a:p>
        </p:txBody>
      </p:sp>
      <p:pic>
        <p:nvPicPr>
          <p:cNvPr id="1229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1726910"/>
            <a:ext cx="6934200" cy="497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31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Pre-operatively </a:t>
            </a:r>
          </a:p>
        </p:txBody>
      </p:sp>
      <p:sp>
        <p:nvSpPr>
          <p:cNvPr id="3" name="Content Placeholder 2"/>
          <p:cNvSpPr>
            <a:spLocks noGrp="1"/>
          </p:cNvSpPr>
          <p:nvPr>
            <p:ph idx="1"/>
          </p:nvPr>
        </p:nvSpPr>
        <p:spPr>
          <a:xfrm>
            <a:off x="457200" y="1600200"/>
            <a:ext cx="8229600" cy="4525963"/>
          </a:xfrm>
        </p:spPr>
        <p:txBody>
          <a:bodyPr/>
          <a:lstStyle/>
          <a:p>
            <a:pPr indent="-342900"/>
            <a:r>
              <a:rPr lang="en-US" dirty="0"/>
              <a:t>Surgical Evaluation</a:t>
            </a:r>
          </a:p>
          <a:p>
            <a:pPr indent="-342900"/>
            <a:r>
              <a:rPr lang="en-US" dirty="0"/>
              <a:t>1-12 month medical weight management assessment/program- screen for comorbidities</a:t>
            </a:r>
          </a:p>
          <a:p>
            <a:pPr indent="-342900"/>
            <a:r>
              <a:rPr lang="en-US" dirty="0"/>
              <a:t>Psych clearance</a:t>
            </a:r>
          </a:p>
          <a:p>
            <a:pPr indent="-342900"/>
            <a:r>
              <a:rPr lang="en-US" dirty="0"/>
              <a:t>Medical consultations for co-morbidities if applicable</a:t>
            </a:r>
          </a:p>
          <a:p>
            <a:pPr indent="-342900"/>
            <a:r>
              <a:rPr lang="en-US" dirty="0"/>
              <a:t>POCC appointment if applicable</a:t>
            </a:r>
          </a:p>
          <a:p>
            <a:pPr indent="-342900"/>
            <a:r>
              <a:rPr lang="en-US" dirty="0"/>
              <a:t>Fasting blood work completed during medical assessment</a:t>
            </a:r>
          </a:p>
          <a:p>
            <a:pPr indent="-342900"/>
            <a:r>
              <a:rPr lang="en-US" dirty="0"/>
              <a:t>1-3 weeks of pre-operative diet</a:t>
            </a:r>
          </a:p>
        </p:txBody>
      </p:sp>
      <p:pic>
        <p:nvPicPr>
          <p:cNvPr id="5" name="Picture 4" descr="Image result for children's national medical center log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Preoperative Medications</a:t>
            </a:r>
          </a:p>
        </p:txBody>
      </p:sp>
      <p:sp>
        <p:nvSpPr>
          <p:cNvPr id="3" name="Content Placeholder 2"/>
          <p:cNvSpPr>
            <a:spLocks noGrp="1"/>
          </p:cNvSpPr>
          <p:nvPr>
            <p:ph idx="1"/>
          </p:nvPr>
        </p:nvSpPr>
        <p:spPr/>
        <p:txBody>
          <a:bodyPr/>
          <a:lstStyle/>
          <a:p>
            <a:endParaRPr lang="en-US" dirty="0"/>
          </a:p>
          <a:p>
            <a:endParaRPr lang="en-US" dirty="0"/>
          </a:p>
          <a:p>
            <a:r>
              <a:rPr lang="en-US" dirty="0"/>
              <a:t>Discuss with pharmacist/prescribing provider options for post op period </a:t>
            </a:r>
          </a:p>
          <a:p>
            <a:pPr lvl="1"/>
            <a:r>
              <a:rPr lang="en-US" dirty="0"/>
              <a:t>Can medications be crushed?</a:t>
            </a:r>
          </a:p>
          <a:p>
            <a:pPr lvl="1"/>
            <a:r>
              <a:rPr lang="en-US" dirty="0"/>
              <a:t>Is there a liquid formulation?</a:t>
            </a:r>
          </a:p>
          <a:p>
            <a:pPr lvl="1"/>
            <a:r>
              <a:rPr lang="en-US" dirty="0"/>
              <a:t>Can medications be stopped for a period of time after surgery (1-3 weeks)?</a:t>
            </a:r>
          </a:p>
        </p:txBody>
      </p:sp>
    </p:spTree>
    <p:extLst>
      <p:ext uri="{BB962C8B-B14F-4D97-AF65-F5344CB8AC3E}">
        <p14:creationId xmlns:p14="http://schemas.microsoft.com/office/powerpoint/2010/main" val="238351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week Pre-op Diet </a:t>
            </a:r>
          </a:p>
        </p:txBody>
      </p:sp>
      <p:sp>
        <p:nvSpPr>
          <p:cNvPr id="3" name="Content Placeholder 2"/>
          <p:cNvSpPr>
            <a:spLocks noGrp="1"/>
          </p:cNvSpPr>
          <p:nvPr>
            <p:ph idx="1"/>
          </p:nvPr>
        </p:nvSpPr>
        <p:spPr/>
        <p:txBody>
          <a:bodyPr/>
          <a:lstStyle/>
          <a:p>
            <a:pPr marL="0" indent="0">
              <a:buNone/>
            </a:pPr>
            <a:r>
              <a:rPr lang="en-US" dirty="0"/>
              <a:t>Shrinks the liver to increase surgical safety</a:t>
            </a:r>
          </a:p>
          <a:p>
            <a:pPr marL="0" indent="0">
              <a:buNone/>
            </a:pPr>
            <a:endParaRPr lang="en-US" dirty="0"/>
          </a:p>
          <a:p>
            <a:pPr marL="0" indent="0">
              <a:buNone/>
            </a:pPr>
            <a:r>
              <a:rPr lang="en-US" u="sng" dirty="0"/>
              <a:t>Diet includes:</a:t>
            </a:r>
          </a:p>
          <a:p>
            <a:pPr marL="0" indent="0">
              <a:buNone/>
            </a:pPr>
            <a:r>
              <a:rPr lang="en-US" dirty="0"/>
              <a:t>5-6 daily Protein shakes</a:t>
            </a:r>
          </a:p>
          <a:p>
            <a:pPr marL="0" indent="0">
              <a:buNone/>
            </a:pPr>
            <a:r>
              <a:rPr lang="en-US" dirty="0"/>
              <a:t>Sugar free drinks</a:t>
            </a:r>
          </a:p>
          <a:p>
            <a:pPr marL="0" indent="0">
              <a:buNone/>
            </a:pPr>
            <a:r>
              <a:rPr lang="en-US" dirty="0"/>
              <a:t>Limited raw vegetables </a:t>
            </a:r>
          </a:p>
          <a:p>
            <a:pPr marL="0" indent="0">
              <a:buNone/>
            </a:pPr>
            <a:r>
              <a:rPr lang="en-US" dirty="0"/>
              <a:t>Recommended 60 ounces of water</a:t>
            </a:r>
          </a:p>
          <a:p>
            <a:pPr marL="0" indent="0">
              <a:buNone/>
            </a:pPr>
            <a:endParaRPr lang="en-US" dirty="0"/>
          </a:p>
          <a:p>
            <a:pPr marL="0" indent="0">
              <a:buNone/>
            </a:pPr>
            <a:endParaRPr lang="en-US" dirty="0"/>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171700"/>
            <a:ext cx="18573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072" y="4703190"/>
            <a:ext cx="895668"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743200"/>
            <a:ext cx="17240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Image result for children's national medical center log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980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Gastric Sleeve Procedure</a:t>
            </a:r>
          </a:p>
        </p:txBody>
      </p:sp>
      <p:sp>
        <p:nvSpPr>
          <p:cNvPr id="3" name="Content Placeholder 2"/>
          <p:cNvSpPr>
            <a:spLocks noGrp="1"/>
          </p:cNvSpPr>
          <p:nvPr>
            <p:ph idx="1"/>
          </p:nvPr>
        </p:nvSpPr>
        <p:spPr>
          <a:xfrm>
            <a:off x="304800" y="1600200"/>
            <a:ext cx="5334000" cy="4373563"/>
          </a:xfrm>
        </p:spPr>
        <p:txBody>
          <a:bodyPr>
            <a:normAutofit/>
          </a:bodyPr>
          <a:lstStyle/>
          <a:p>
            <a:pPr marL="0" indent="0" algn="ctr">
              <a:buNone/>
            </a:pPr>
            <a:r>
              <a:rPr lang="en-US" b="1" dirty="0"/>
              <a:t>Most common procedure in adolescents</a:t>
            </a:r>
            <a:endParaRPr lang="en-US" dirty="0"/>
          </a:p>
          <a:p>
            <a:pPr indent="-342900"/>
            <a:r>
              <a:rPr lang="en-US" dirty="0"/>
              <a:t>Removal of 80-90% of the stomach </a:t>
            </a:r>
          </a:p>
          <a:p>
            <a:pPr indent="-342900"/>
            <a:r>
              <a:rPr lang="en-US" dirty="0"/>
              <a:t>No alteration of the intestine</a:t>
            </a:r>
          </a:p>
          <a:p>
            <a:pPr indent="-342900"/>
            <a:r>
              <a:rPr lang="en-US" dirty="0"/>
              <a:t>Result- banana shaped stomach</a:t>
            </a:r>
          </a:p>
          <a:p>
            <a:pPr indent="-342900"/>
            <a:r>
              <a:rPr lang="en-US" dirty="0"/>
              <a:t>CNMC has performed over </a:t>
            </a:r>
          </a:p>
          <a:p>
            <a:pPr marL="0" indent="0">
              <a:buNone/>
            </a:pPr>
            <a:r>
              <a:rPr lang="en-US" dirty="0"/>
              <a:t>	650 gastric sleeves since </a:t>
            </a:r>
          </a:p>
          <a:p>
            <a:pPr marL="0" indent="0">
              <a:buNone/>
            </a:pPr>
            <a:r>
              <a:rPr lang="en-US" dirty="0"/>
              <a:t>     	January of 2010</a:t>
            </a:r>
          </a:p>
          <a:p>
            <a:pPr marL="0" indent="0">
              <a:buNone/>
            </a:pPr>
            <a:endParaRPr lang="en-US" dirty="0"/>
          </a:p>
          <a:p>
            <a:pPr marL="0" indent="0">
              <a:buNone/>
            </a:pPr>
            <a:endParaRPr lang="en-US" dirty="0"/>
          </a:p>
        </p:txBody>
      </p:sp>
      <p:pic>
        <p:nvPicPr>
          <p:cNvPr id="5122" name="Picture 2" descr="Image result for sleeve gastrectomy procedu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28775"/>
            <a:ext cx="3581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44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Gastric Sleeve Works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3810000" cy="298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Image result for how sleeve gastrectomy procedure works with less ghrel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677518"/>
            <a:ext cx="4657725" cy="4943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hildren's national medical center log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5407553"/>
            <a:ext cx="3124200" cy="1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41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43F7E53882F44DAAC752BC6A789EA0" ma:contentTypeVersion="21" ma:contentTypeDescription="Create a new document." ma:contentTypeScope="" ma:versionID="1e274b6841053c202ff061c3bdd39bd0">
  <xsd:schema xmlns:xsd="http://www.w3.org/2001/XMLSchema" xmlns:xs="http://www.w3.org/2001/XMLSchema" xmlns:p="http://schemas.microsoft.com/office/2006/metadata/properties" xmlns:ns1="http://schemas.microsoft.com/sharepoint/v3" xmlns:ns2="aa03cc6f-dd9f-4f8f-a22b-a6ada83b1f42" xmlns:ns3="8abb83ac-9ede-4336-b906-43098fa69765" targetNamespace="http://schemas.microsoft.com/office/2006/metadata/properties" ma:root="true" ma:fieldsID="6fef81dd17c367c18a4ccc93b07b1f53" ns1:_="" ns2:_="" ns3:_="">
    <xsd:import namespace="http://schemas.microsoft.com/sharepoint/v3"/>
    <xsd:import namespace="aa03cc6f-dd9f-4f8f-a22b-a6ada83b1f42"/>
    <xsd:import namespace="8abb83ac-9ede-4336-b906-43098fa697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03cc6f-dd9f-4f8f-a22b-a6ada83b1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53b5a478-486f-42d6-98b7-63885bfe2aa0}" ma:internalName="TaxCatchAll" ma:showField="CatchAllData" ma:web="aa03cc6f-dd9f-4f8f-a22b-a6ada83b1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bb83ac-9ede-4336-b906-43098fa6976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a1ac851-dc5f-4a1c-961d-08a746d4b2b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a03cc6f-dd9f-4f8f-a22b-a6ada83b1f42" xsi:nil="true"/>
    <_ip_UnifiedCompliancePolicyProperties xmlns="http://schemas.microsoft.com/sharepoint/v3" xsi:nil="true"/>
    <lcf76f155ced4ddcb4097134ff3c332f xmlns="8abb83ac-9ede-4336-b906-43098fa697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EA5CE52-796A-4BBA-8393-A56F47C5FAD7}"/>
</file>

<file path=customXml/itemProps2.xml><?xml version="1.0" encoding="utf-8"?>
<ds:datastoreItem xmlns:ds="http://schemas.openxmlformats.org/officeDocument/2006/customXml" ds:itemID="{6A44AB43-B6C4-4C1B-B081-6ABC673C8D20}"/>
</file>

<file path=customXml/itemProps3.xml><?xml version="1.0" encoding="utf-8"?>
<ds:datastoreItem xmlns:ds="http://schemas.openxmlformats.org/officeDocument/2006/customXml" ds:itemID="{A363DFF6-6743-4E48-90E3-115C542C062C}"/>
</file>

<file path=docProps/app.xml><?xml version="1.0" encoding="utf-8"?>
<Properties xmlns="http://schemas.openxmlformats.org/officeDocument/2006/extended-properties" xmlns:vt="http://schemas.openxmlformats.org/officeDocument/2006/docPropsVTypes">
  <Template>Apothecary</Template>
  <TotalTime>661</TotalTime>
  <Words>2693</Words>
  <Application>Microsoft Office PowerPoint</Application>
  <PresentationFormat>On-screen Show (4:3)</PresentationFormat>
  <Paragraphs>421</Paragraphs>
  <Slides>33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Book Antiqua</vt:lpstr>
      <vt:lpstr>Calibri</vt:lpstr>
      <vt:lpstr>Century Gothic</vt:lpstr>
      <vt:lpstr>Times New Roman</vt:lpstr>
      <vt:lpstr>Apothecary</vt:lpstr>
      <vt:lpstr>Care of the Bariatric Surgery Patient</vt:lpstr>
      <vt:lpstr>Background</vt:lpstr>
      <vt:lpstr>Surgical Candidates</vt:lpstr>
      <vt:lpstr>Comorbidities associated with obesity</vt:lpstr>
      <vt:lpstr>Pre-operatively </vt:lpstr>
      <vt:lpstr>Preoperative Medications</vt:lpstr>
      <vt:lpstr>2 week Pre-op Diet </vt:lpstr>
      <vt:lpstr>Gastric Sleeve Procedure</vt:lpstr>
      <vt:lpstr>Gastric Sleeve Works</vt:lpstr>
      <vt:lpstr>Advantages of Gastric Sleeve</vt:lpstr>
      <vt:lpstr>Post-operative weight loss</vt:lpstr>
      <vt:lpstr>Disadvantages of Gastric Sleeve</vt:lpstr>
      <vt:lpstr>PowerPoint Presentation</vt:lpstr>
      <vt:lpstr>PowerPoint Presentation</vt:lpstr>
      <vt:lpstr>Leaks </vt:lpstr>
      <vt:lpstr>Pneumonia </vt:lpstr>
      <vt:lpstr>Deep Vein Thrombosis (DVT)</vt:lpstr>
      <vt:lpstr>PowerPoint Presentation</vt:lpstr>
      <vt:lpstr>DVT Protocol</vt:lpstr>
      <vt:lpstr>Ambulation </vt:lpstr>
      <vt:lpstr>Stage I Post-Op Diet</vt:lpstr>
      <vt:lpstr>Stage II Post-Op Diet </vt:lpstr>
      <vt:lpstr>Post-Op Diet Restrictions</vt:lpstr>
      <vt:lpstr>Stage 3 &amp; 4 Post-Op Diet</vt:lpstr>
      <vt:lpstr>Discharge Teaching</vt:lpstr>
      <vt:lpstr>Discharge Teaching</vt:lpstr>
      <vt:lpstr>Additional Discharge Teaching</vt:lpstr>
      <vt:lpstr>Bariatric Sensitivity Training</vt:lpstr>
      <vt:lpstr>Bariatric Sensitivity Training</vt:lpstr>
      <vt:lpstr>Bariatric Sensitivity Training</vt:lpstr>
      <vt:lpstr>Bariatric Sensitivity Training</vt:lpstr>
      <vt:lpstr>Bariatric Sensitivity Training</vt:lpstr>
      <vt:lpstr>Resources</vt:lpstr>
    </vt:vector>
  </TitlesOfParts>
  <Company>Children's National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the Bariatric Surgery Patient</dc:title>
  <dc:creator>Fritzeen, Jennifer</dc:creator>
  <cp:lastModifiedBy>Sherman, Caitlin Coogan</cp:lastModifiedBy>
  <cp:revision>42</cp:revision>
  <dcterms:created xsi:type="dcterms:W3CDTF">2016-07-20T15:47:19Z</dcterms:created>
  <dcterms:modified xsi:type="dcterms:W3CDTF">2023-01-03T19:48:59Z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0x0101004E43F7E53882F44DAAC752BC6A789EA0</vt:lpwstr>
  </property>
</Properties>
</file>