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3" r:id="rId8"/>
    <p:sldId id="262" r:id="rId9"/>
    <p:sldId id="265" r:id="rId10"/>
    <p:sldId id="264" r:id="rId11"/>
    <p:sldId id="266" r:id="rId12"/>
    <p:sldId id="268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7BB85-CCBF-44AC-B481-D51950CBB8C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2460-D522-4D06-B4C5-A9C673159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3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7BB85-CCBF-44AC-B481-D51950CBB8C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2460-D522-4D06-B4C5-A9C673159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3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7BB85-CCBF-44AC-B481-D51950CBB8C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2460-D522-4D06-B4C5-A9C673159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96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7BB85-CCBF-44AC-B481-D51950CBB8C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2460-D522-4D06-B4C5-A9C673159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576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7BB85-CCBF-44AC-B481-D51950CBB8C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2460-D522-4D06-B4C5-A9C673159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96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7BB85-CCBF-44AC-B481-D51950CBB8C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2460-D522-4D06-B4C5-A9C673159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006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7BB85-CCBF-44AC-B481-D51950CBB8C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2460-D522-4D06-B4C5-A9C673159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174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7BB85-CCBF-44AC-B481-D51950CBB8C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2460-D522-4D06-B4C5-A9C673159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10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7BB85-CCBF-44AC-B481-D51950CBB8C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2460-D522-4D06-B4C5-A9C673159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2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7BB85-CCBF-44AC-B481-D51950CBB8C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2460-D522-4D06-B4C5-A9C673159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244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7BB85-CCBF-44AC-B481-D51950CBB8C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2460-D522-4D06-B4C5-A9C673159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16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7BB85-CCBF-44AC-B481-D51950CBB8C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12460-D522-4D06-B4C5-A9C673159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2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en-US" dirty="0" smtClean="0"/>
              <a:t>Insurance Approval for MBS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Jeff Zitsman, MD</a:t>
            </a:r>
          </a:p>
          <a:p>
            <a:r>
              <a:rPr lang="en-US" dirty="0" smtClean="0"/>
              <a:t>MSCHONYP</a:t>
            </a:r>
          </a:p>
          <a:p>
            <a:r>
              <a:rPr lang="en-US" dirty="0" smtClean="0"/>
              <a:t>APSA AMS Committee Monthly meeting</a:t>
            </a:r>
          </a:p>
          <a:p>
            <a:r>
              <a:rPr lang="en-US" dirty="0" smtClean="0"/>
              <a:t>10 Sept 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90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application </a:t>
            </a:r>
            <a:r>
              <a:rPr lang="en-US" b="1" dirty="0" smtClean="0"/>
              <a:t>denied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Peer review does not approve-</a:t>
            </a:r>
          </a:p>
          <a:p>
            <a:pPr lvl="1"/>
            <a:r>
              <a:rPr lang="en-US" dirty="0" smtClean="0"/>
              <a:t>You can ask for a specialty specific peer reviewer, e.g., a bariatric and metabolic surgeon</a:t>
            </a:r>
          </a:p>
          <a:p>
            <a:pPr lvl="1"/>
            <a:r>
              <a:rPr lang="en-US" dirty="0" smtClean="0"/>
              <a:t>You can ask for an outside specialty reviewer</a:t>
            </a:r>
          </a:p>
          <a:p>
            <a:pPr lvl="1"/>
            <a:endParaRPr lang="en-US" dirty="0"/>
          </a:p>
          <a:p>
            <a:r>
              <a:rPr lang="en-US" dirty="0" smtClean="0"/>
              <a:t>Family initiated appeal</a:t>
            </a:r>
          </a:p>
          <a:p>
            <a:pPr lvl="1"/>
            <a:r>
              <a:rPr lang="en-US" dirty="0" smtClean="0"/>
              <a:t>Sometimes required by the policy. You can guide them</a:t>
            </a:r>
          </a:p>
          <a:p>
            <a:pPr lvl="1"/>
            <a:r>
              <a:rPr lang="en-US" dirty="0" smtClean="0"/>
              <a:t>Obtain additional support from the pediatrician</a:t>
            </a:r>
          </a:p>
          <a:p>
            <a:pPr lvl="1"/>
            <a:endParaRPr lang="en-US" dirty="0"/>
          </a:p>
          <a:p>
            <a:r>
              <a:rPr lang="en-US" dirty="0" smtClean="0"/>
              <a:t>Letter from you indicating that insurance company is denying standard acceptable medical and surgical care in your expert opinion. Include literature (ASMBS guidelines, AAP GCP summary)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9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appeals unsuccessful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Family can seek help through employer’s HR</a:t>
            </a:r>
          </a:p>
          <a:p>
            <a:r>
              <a:rPr lang="en-US" dirty="0" smtClean="0"/>
              <a:t>Family may contact a lawyer to file suit against the insurance company</a:t>
            </a:r>
          </a:p>
          <a:p>
            <a:r>
              <a:rPr lang="en-US" dirty="0" smtClean="0"/>
              <a:t>Self pay with reduced fees </a:t>
            </a:r>
          </a:p>
          <a:p>
            <a:pPr lvl="1"/>
            <a:r>
              <a:rPr lang="en-US" dirty="0" smtClean="0"/>
              <a:t>Hospital expenses</a:t>
            </a:r>
          </a:p>
          <a:p>
            <a:pPr lvl="1"/>
            <a:r>
              <a:rPr lang="en-US" dirty="0" smtClean="0"/>
              <a:t>Anesthesiologist</a:t>
            </a:r>
          </a:p>
          <a:p>
            <a:pPr lvl="1"/>
            <a:r>
              <a:rPr lang="en-US" dirty="0" smtClean="0"/>
              <a:t>Surgeon</a:t>
            </a:r>
          </a:p>
          <a:p>
            <a:pPr lvl="1"/>
            <a:endParaRPr lang="en-US" dirty="0"/>
          </a:p>
          <a:p>
            <a:r>
              <a:rPr lang="en-US" dirty="0" smtClean="0"/>
              <a:t>Medication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31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INSURANCE PAYMENT FOR ADOLESCENT</a:t>
            </a:r>
            <a:br>
              <a:rPr lang="en-US" sz="3200" b="1" dirty="0"/>
            </a:br>
            <a:r>
              <a:rPr lang="en-US" sz="3200" b="1" dirty="0"/>
              <a:t>LAPAROSCOPIC GASTRIC </a:t>
            </a:r>
            <a:r>
              <a:rPr lang="en-US" sz="3200" b="1" dirty="0" smtClean="0"/>
              <a:t>SLEEVE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100 consecutive adolescents for SG (7/2021-6/2024)</a:t>
            </a:r>
          </a:p>
          <a:p>
            <a:pPr lvl="1"/>
            <a:r>
              <a:rPr lang="en-US" sz="2000" dirty="0" smtClean="0"/>
              <a:t>Specialist letters, labs, studies</a:t>
            </a:r>
          </a:p>
          <a:p>
            <a:pPr lvl="1"/>
            <a:r>
              <a:rPr lang="en-US" sz="2000" dirty="0" smtClean="0"/>
              <a:t>Visit documentation</a:t>
            </a:r>
          </a:p>
          <a:p>
            <a:r>
              <a:rPr lang="en-US" sz="2400" dirty="0" smtClean="0"/>
              <a:t>95 approved (95%)</a:t>
            </a:r>
          </a:p>
          <a:p>
            <a:r>
              <a:rPr lang="en-US" sz="2400" dirty="0" smtClean="0"/>
              <a:t>3  approved (98%)</a:t>
            </a:r>
          </a:p>
          <a:p>
            <a:pPr lvl="1"/>
            <a:r>
              <a:rPr lang="en-US" sz="2000" dirty="0" smtClean="0"/>
              <a:t>Missing documentation</a:t>
            </a:r>
          </a:p>
          <a:p>
            <a:pPr lvl="1"/>
            <a:r>
              <a:rPr lang="en-US" sz="2000" dirty="0" smtClean="0"/>
              <a:t>&lt;5% peer-to-peer</a:t>
            </a:r>
          </a:p>
          <a:p>
            <a:r>
              <a:rPr lang="en-US" sz="2400" dirty="0" smtClean="0"/>
              <a:t>2 denied</a:t>
            </a:r>
          </a:p>
          <a:p>
            <a:pPr lvl="1"/>
            <a:r>
              <a:rPr lang="en-US" sz="2000" dirty="0" smtClean="0"/>
              <a:t>Age criteria</a:t>
            </a:r>
          </a:p>
          <a:p>
            <a:pPr lvl="1"/>
            <a:endParaRPr lang="en-US" sz="2000" dirty="0"/>
          </a:p>
          <a:p>
            <a:pPr marL="0" indent="0" algn="ctr"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THE IMPACT OF PUBLISHED DATA!!!!!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29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Make sure the patient meets criteria and that the insurance covers their surgery</a:t>
            </a:r>
          </a:p>
          <a:p>
            <a:r>
              <a:rPr lang="en-US" dirty="0" smtClean="0"/>
              <a:t>Send ALL of the necessary documentation and keep handy to resend</a:t>
            </a:r>
          </a:p>
          <a:p>
            <a:r>
              <a:rPr lang="en-US" dirty="0" smtClean="0"/>
              <a:t>Resend if they say something is absent</a:t>
            </a:r>
          </a:p>
          <a:p>
            <a:r>
              <a:rPr lang="en-US" dirty="0" smtClean="0"/>
              <a:t>Work with the P2P person – they will often suggest how to escalate</a:t>
            </a:r>
          </a:p>
          <a:p>
            <a:r>
              <a:rPr lang="en-US" dirty="0" smtClean="0"/>
              <a:t>Maintain dialogue with the family – confidence and patience</a:t>
            </a:r>
          </a:p>
          <a:p>
            <a:r>
              <a:rPr lang="en-US" dirty="0" smtClean="0"/>
              <a:t>Legal action as a last resort before self-pay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80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64276" y="2268740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No financial disclosures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31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Insurance management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Picking the appropriate patient</a:t>
            </a:r>
          </a:p>
          <a:p>
            <a:r>
              <a:rPr lang="en-US" sz="3600" dirty="0" smtClean="0"/>
              <a:t>Best shot first</a:t>
            </a:r>
          </a:p>
          <a:p>
            <a:r>
              <a:rPr lang="en-US" sz="3600" dirty="0" smtClean="0"/>
              <a:t>Appeals &amp; beyond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9401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INSURANCE PAYMENT FOR ADOLESCENT</a:t>
            </a:r>
            <a:br>
              <a:rPr lang="en-US" sz="3200" b="1" dirty="0"/>
            </a:br>
            <a:r>
              <a:rPr lang="en-US" sz="3200" b="1" dirty="0"/>
              <a:t>LAPAROSCOPIC GASTRIC BANDING--IT ISN’T EASY</a:t>
            </a:r>
            <a:br>
              <a:rPr lang="en-US" sz="3200" b="1" dirty="0"/>
            </a:br>
            <a:r>
              <a:rPr lang="en-US" sz="3200" b="1" dirty="0"/>
              <a:t>BECOMING LEAN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105 consecutive adolescents for LAGB</a:t>
            </a:r>
          </a:p>
          <a:p>
            <a:pPr lvl="1"/>
            <a:r>
              <a:rPr lang="en-US" sz="2000" dirty="0" smtClean="0"/>
              <a:t>Specialist letters, labs, studies</a:t>
            </a:r>
          </a:p>
          <a:p>
            <a:pPr lvl="1"/>
            <a:r>
              <a:rPr lang="en-US" sz="2000" dirty="0" smtClean="0"/>
              <a:t>Visit documentation</a:t>
            </a:r>
          </a:p>
          <a:p>
            <a:r>
              <a:rPr lang="en-US" sz="2400" dirty="0" smtClean="0"/>
              <a:t>44 approved (42%)</a:t>
            </a:r>
          </a:p>
          <a:p>
            <a:pPr lvl="1"/>
            <a:r>
              <a:rPr lang="en-US" sz="2000" dirty="0" smtClean="0"/>
              <a:t>40 Additional material requested </a:t>
            </a:r>
          </a:p>
          <a:p>
            <a:pPr lvl="2"/>
            <a:r>
              <a:rPr lang="en-US" sz="1800" dirty="0" smtClean="0"/>
              <a:t>Additional testing 6</a:t>
            </a:r>
          </a:p>
          <a:p>
            <a:pPr lvl="2"/>
            <a:r>
              <a:rPr lang="en-US" sz="1800" dirty="0" smtClean="0"/>
              <a:t>Case letters 16</a:t>
            </a:r>
          </a:p>
          <a:p>
            <a:r>
              <a:rPr lang="en-US" sz="2400" dirty="0" smtClean="0"/>
              <a:t>32 more approved (68%)</a:t>
            </a:r>
          </a:p>
          <a:p>
            <a:pPr lvl="1"/>
            <a:r>
              <a:rPr lang="en-US" sz="2000" dirty="0" smtClean="0"/>
              <a:t>Additional letters, Peer-to-peer, letter from lawyer; 1 self-pay</a:t>
            </a:r>
          </a:p>
          <a:p>
            <a:r>
              <a:rPr lang="en-US" sz="2400" dirty="0" smtClean="0"/>
              <a:t>24 more approved (96%)</a:t>
            </a:r>
          </a:p>
          <a:p>
            <a:pPr lvl="1"/>
            <a:r>
              <a:rPr lang="en-US" sz="1600" dirty="0" smtClean="0"/>
              <a:t>2 denied</a:t>
            </a:r>
          </a:p>
          <a:p>
            <a:pPr lvl="1"/>
            <a:r>
              <a:rPr lang="en-US" sz="1600" dirty="0" smtClean="0"/>
              <a:t>2 found that insurance did not cover MBS</a:t>
            </a:r>
          </a:p>
          <a:p>
            <a:pPr marL="0" indent="0">
              <a:buNone/>
            </a:pPr>
            <a:endParaRPr lang="en-US" sz="2400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22465" y="6334298"/>
            <a:ext cx="4056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Zitsman, JL. Presented at ASMBS Obesity Week, </a:t>
            </a:r>
            <a:r>
              <a:rPr lang="en-US" sz="1400" b="1" dirty="0" smtClean="0">
                <a:solidFill>
                  <a:srgbClr val="FF0000"/>
                </a:solidFill>
              </a:rPr>
              <a:t>2010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28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Picking the appropriate patient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BMI and/or 95</a:t>
            </a:r>
            <a:r>
              <a:rPr lang="en-US" baseline="30000" dirty="0" smtClean="0"/>
              <a:t>th</a:t>
            </a:r>
            <a:r>
              <a:rPr lang="en-US" dirty="0" smtClean="0"/>
              <a:t>%ile measurements</a:t>
            </a:r>
          </a:p>
          <a:p>
            <a:r>
              <a:rPr lang="en-US" dirty="0" smtClean="0"/>
              <a:t>Comorbid conditions</a:t>
            </a:r>
          </a:p>
          <a:p>
            <a:r>
              <a:rPr lang="en-US" dirty="0" smtClean="0"/>
              <a:t>Criteria of the policy of the insured</a:t>
            </a:r>
          </a:p>
          <a:p>
            <a:pPr lvl="1"/>
            <a:r>
              <a:rPr lang="en-US" dirty="0" smtClean="0"/>
              <a:t>Is MBS covered? Has it been carved out?</a:t>
            </a:r>
          </a:p>
          <a:p>
            <a:pPr lvl="2"/>
            <a:r>
              <a:rPr lang="en-US" dirty="0" smtClean="0"/>
              <a:t>Bring this up EARLY before the patient progresses through the program!</a:t>
            </a:r>
          </a:p>
          <a:p>
            <a:pPr lvl="1"/>
            <a:r>
              <a:rPr lang="en-US" dirty="0" smtClean="0"/>
              <a:t>What evaluations are needed?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98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application for approval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Docs faxed to insurance (90-200+)</a:t>
            </a:r>
          </a:p>
          <a:p>
            <a:r>
              <a:rPr lang="en-US" dirty="0" smtClean="0"/>
              <a:t>Dates of visits (surgeon, GI nutrition, endocrine, psych)</a:t>
            </a:r>
          </a:p>
          <a:p>
            <a:pPr lvl="1"/>
            <a:r>
              <a:rPr lang="en-US" dirty="0" smtClean="0"/>
              <a:t>Cover sheet table of dates of visits</a:t>
            </a:r>
          </a:p>
          <a:p>
            <a:pPr lvl="1"/>
            <a:r>
              <a:rPr lang="en-US" dirty="0" smtClean="0"/>
              <a:t>Letters from surgeon, medical director, mental health evaluator, nutritionist</a:t>
            </a:r>
          </a:p>
          <a:p>
            <a:pPr lvl="1"/>
            <a:r>
              <a:rPr lang="en-US" dirty="0" smtClean="0"/>
              <a:t>All visit notes from the above</a:t>
            </a:r>
          </a:p>
          <a:p>
            <a:r>
              <a:rPr lang="en-US" dirty="0" smtClean="0"/>
              <a:t>All testing</a:t>
            </a:r>
          </a:p>
          <a:p>
            <a:r>
              <a:rPr lang="en-US" dirty="0" smtClean="0"/>
              <a:t>All imaging</a:t>
            </a:r>
          </a:p>
          <a:p>
            <a:r>
              <a:rPr lang="en-US" dirty="0" smtClean="0"/>
              <a:t>All labs</a:t>
            </a:r>
          </a:p>
          <a:p>
            <a:r>
              <a:rPr lang="en-US" dirty="0" smtClean="0"/>
              <a:t>Possibly supplemental letter from LMD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31248" y="1825625"/>
            <a:ext cx="3263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8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application for approval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Keep record of receipt</a:t>
            </a:r>
          </a:p>
          <a:p>
            <a:r>
              <a:rPr lang="en-US" dirty="0" smtClean="0"/>
              <a:t>Keep packet together until approved</a:t>
            </a:r>
          </a:p>
          <a:p>
            <a:r>
              <a:rPr lang="en-US" dirty="0" smtClean="0"/>
              <a:t>Allow a MINIMUM of 2 weeks (may be </a:t>
            </a:r>
          </a:p>
          <a:p>
            <a:r>
              <a:rPr lang="en-US" dirty="0" smtClean="0"/>
              <a:t>shorter if </a:t>
            </a:r>
            <a:r>
              <a:rPr lang="en-US" u="sng" dirty="0" smtClean="0"/>
              <a:t>&gt;</a:t>
            </a:r>
            <a:r>
              <a:rPr lang="en-US" dirty="0" smtClean="0"/>
              <a:t>18 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</a:p>
          <a:p>
            <a:r>
              <a:rPr lang="en-US" dirty="0" smtClean="0"/>
              <a:t>Call after 1 week for status update</a:t>
            </a:r>
          </a:p>
          <a:p>
            <a:r>
              <a:rPr lang="en-US" dirty="0" smtClean="0"/>
              <a:t>IF URGENT, call first and speak to </a:t>
            </a:r>
          </a:p>
          <a:p>
            <a:r>
              <a:rPr lang="en-US" dirty="0" smtClean="0"/>
              <a:t>nurse manager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7125624" y="1825625"/>
            <a:ext cx="32639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4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application outcome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Surgery approved: </a:t>
            </a:r>
          </a:p>
          <a:p>
            <a:pPr lvl="1"/>
            <a:r>
              <a:rPr lang="en-US" dirty="0" smtClean="0"/>
              <a:t>Written (printed) denial sent to family/facility/surgeon</a:t>
            </a:r>
          </a:p>
          <a:p>
            <a:endParaRPr lang="en-US" dirty="0" smtClean="0"/>
          </a:p>
          <a:p>
            <a:r>
              <a:rPr lang="en-US" dirty="0" smtClean="0"/>
              <a:t>Surgery approved but EGD part of the bundle</a:t>
            </a:r>
          </a:p>
          <a:p>
            <a:r>
              <a:rPr lang="en-US" dirty="0" smtClean="0"/>
              <a:t>Surgery approved as 23-hr admit</a:t>
            </a:r>
          </a:p>
          <a:p>
            <a:pPr lvl="1"/>
            <a:r>
              <a:rPr lang="en-US" dirty="0" smtClean="0"/>
              <a:t>Accept and document need to stay longer if applicable (e.g., inadequate PO intake, pain)</a:t>
            </a:r>
          </a:p>
          <a:p>
            <a:r>
              <a:rPr lang="en-US" dirty="0" smtClean="0"/>
              <a:t>Request for additional document (e.g., medical director letter, nutrition visits, drug screen)—usually has been part of package sent</a:t>
            </a:r>
          </a:p>
          <a:p>
            <a:r>
              <a:rPr lang="en-US" dirty="0" smtClean="0"/>
              <a:t>Request for repeat of remote testing (1 </a:t>
            </a:r>
            <a:r>
              <a:rPr lang="en-US" dirty="0" err="1" smtClean="0"/>
              <a:t>yr</a:t>
            </a:r>
            <a:r>
              <a:rPr lang="en-US" dirty="0" smtClean="0"/>
              <a:t>)--</a:t>
            </a:r>
            <a:r>
              <a:rPr lang="en-US" i="1" dirty="0" smtClean="0"/>
              <a:t>rare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14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application </a:t>
            </a:r>
            <a:r>
              <a:rPr lang="en-US" b="1" dirty="0" smtClean="0"/>
              <a:t>denied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Written (printed) denial sent to family/facility/surgeon</a:t>
            </a:r>
          </a:p>
          <a:p>
            <a:r>
              <a:rPr lang="en-US" dirty="0" smtClean="0"/>
              <a:t>Expect family to contact you, upset</a:t>
            </a:r>
          </a:p>
          <a:p>
            <a:r>
              <a:rPr lang="en-US" dirty="0" smtClean="0"/>
              <a:t>Be confident; advised that there will be more work to be done</a:t>
            </a:r>
          </a:p>
          <a:p>
            <a:endParaRPr lang="en-US" dirty="0"/>
          </a:p>
          <a:p>
            <a:r>
              <a:rPr lang="en-US" dirty="0" smtClean="0"/>
              <a:t>Peer to peer</a:t>
            </a:r>
          </a:p>
          <a:p>
            <a:pPr lvl="1"/>
            <a:r>
              <a:rPr lang="en-US" dirty="0" smtClean="0"/>
              <a:t>Have the faxed record with you</a:t>
            </a:r>
          </a:p>
          <a:p>
            <a:pPr lvl="1"/>
            <a:r>
              <a:rPr lang="en-US" dirty="0" smtClean="0"/>
              <a:t>Have the EMR open</a:t>
            </a:r>
          </a:p>
          <a:p>
            <a:pPr lvl="1"/>
            <a:r>
              <a:rPr lang="en-US" dirty="0" smtClean="0"/>
              <a:t>The reviewer is </a:t>
            </a:r>
            <a:r>
              <a:rPr lang="en-US" i="1" dirty="0" smtClean="0"/>
              <a:t>not</a:t>
            </a:r>
            <a:r>
              <a:rPr lang="en-US" dirty="0" smtClean="0"/>
              <a:t> the enemy. They are matching what they see with their criteria for approval</a:t>
            </a:r>
          </a:p>
          <a:p>
            <a:pPr lvl="1"/>
            <a:r>
              <a:rPr lang="en-US" dirty="0" smtClean="0"/>
              <a:t>If you can identify the reason(s) for denial from the letter sent, be prepared to rebut them with evidence</a:t>
            </a:r>
          </a:p>
          <a:p>
            <a:pPr lvl="2"/>
            <a:r>
              <a:rPr lang="en-US" dirty="0" smtClean="0"/>
              <a:t>Example: no documentation of 6 months consecutive visits (help them find it)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86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43F7E53882F44DAAC752BC6A789EA0" ma:contentTypeVersion="21" ma:contentTypeDescription="Create a new document." ma:contentTypeScope="" ma:versionID="1e274b6841053c202ff061c3bdd39bd0">
  <xsd:schema xmlns:xsd="http://www.w3.org/2001/XMLSchema" xmlns:xs="http://www.w3.org/2001/XMLSchema" xmlns:p="http://schemas.microsoft.com/office/2006/metadata/properties" xmlns:ns1="http://schemas.microsoft.com/sharepoint/v3" xmlns:ns2="aa03cc6f-dd9f-4f8f-a22b-a6ada83b1f42" xmlns:ns3="8abb83ac-9ede-4336-b906-43098fa69765" targetNamespace="http://schemas.microsoft.com/office/2006/metadata/properties" ma:root="true" ma:fieldsID="6fef81dd17c367c18a4ccc93b07b1f53" ns1:_="" ns2:_="" ns3:_="">
    <xsd:import namespace="http://schemas.microsoft.com/sharepoint/v3"/>
    <xsd:import namespace="aa03cc6f-dd9f-4f8f-a22b-a6ada83b1f42"/>
    <xsd:import namespace="8abb83ac-9ede-4336-b906-43098fa6976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03cc6f-dd9f-4f8f-a22b-a6ada83b1f4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53b5a478-486f-42d6-98b7-63885bfe2aa0}" ma:internalName="TaxCatchAll" ma:showField="CatchAllData" ma:web="aa03cc6f-dd9f-4f8f-a22b-a6ada83b1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bb83ac-9ede-4336-b906-43098fa697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1a1ac851-dc5f-4a1c-961d-08a746d4b2b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aa03cc6f-dd9f-4f8f-a22b-a6ada83b1f42" xsi:nil="true"/>
    <_ip_UnifiedCompliancePolicyProperties xmlns="http://schemas.microsoft.com/sharepoint/v3" xsi:nil="true"/>
    <lcf76f155ced4ddcb4097134ff3c332f xmlns="8abb83ac-9ede-4336-b906-43098fa6976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0447261-C6CC-4DDF-8ED1-0EAC83E5722F}"/>
</file>

<file path=customXml/itemProps2.xml><?xml version="1.0" encoding="utf-8"?>
<ds:datastoreItem xmlns:ds="http://schemas.openxmlformats.org/officeDocument/2006/customXml" ds:itemID="{700A7346-6F59-4D01-AAF3-6487BEC7B7DD}"/>
</file>

<file path=customXml/itemProps3.xml><?xml version="1.0" encoding="utf-8"?>
<ds:datastoreItem xmlns:ds="http://schemas.openxmlformats.org/officeDocument/2006/customXml" ds:itemID="{7CFD916D-FB16-4CB5-8271-0F2AD2D50126}"/>
</file>

<file path=docProps/app.xml><?xml version="1.0" encoding="utf-8"?>
<Properties xmlns="http://schemas.openxmlformats.org/officeDocument/2006/extended-properties" xmlns:vt="http://schemas.openxmlformats.org/officeDocument/2006/docPropsVTypes">
  <TotalTime>11434</TotalTime>
  <Words>672</Words>
  <Application>Microsoft Office PowerPoint</Application>
  <PresentationFormat>Widescreen</PresentationFormat>
  <Paragraphs>108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Insurance Approval for MBS</vt:lpstr>
      <vt:lpstr>No financial disclosures</vt:lpstr>
      <vt:lpstr>Insurance management</vt:lpstr>
      <vt:lpstr>INSURANCE PAYMENT FOR ADOLESCENT LAPAROSCOPIC GASTRIC BANDING--IT ISN’T EASY BECOMING LEAN</vt:lpstr>
      <vt:lpstr>Picking the appropriate patient</vt:lpstr>
      <vt:lpstr>Initial application for approval</vt:lpstr>
      <vt:lpstr>Initial application for approval</vt:lpstr>
      <vt:lpstr>Initial application outcome</vt:lpstr>
      <vt:lpstr>Initial application denied</vt:lpstr>
      <vt:lpstr>Initial application denied</vt:lpstr>
      <vt:lpstr>All appeals unsuccessful</vt:lpstr>
      <vt:lpstr>INSURANCE PAYMENT FOR ADOLESCENT LAPAROSCOPIC GASTRIC SLEEVE</vt:lpstr>
      <vt:lpstr>Summary</vt:lpstr>
    </vt:vector>
  </TitlesOfParts>
  <Company>Columbia University Irving Medical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Insurance Approval for MBS</dc:title>
  <dc:creator>Zitsman, Jeffrey L.</dc:creator>
  <cp:lastModifiedBy>Zitsman, Jeffrey L.</cp:lastModifiedBy>
  <cp:revision>13</cp:revision>
  <dcterms:created xsi:type="dcterms:W3CDTF">2024-09-09T17:40:41Z</dcterms:created>
  <dcterms:modified xsi:type="dcterms:W3CDTF">2024-09-17T16:15:19Z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0x0101004E43F7E53882F44DAAC752BC6A789EA0</vt:lpwstr>
  </property>
</Properties>
</file>