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6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6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8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0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1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7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3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3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3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11963-D476-40E8-8DA3-5449844402E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2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Word&#10;&#10;Description automatically generated">
            <a:extLst>
              <a:ext uri="{FF2B5EF4-FFF2-40B4-BE49-F238E27FC236}">
                <a16:creationId xmlns:a16="http://schemas.microsoft.com/office/drawing/2014/main" id="{2ECFBE9C-21E9-3D47-B914-0841E992C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" y="323386"/>
            <a:ext cx="12186271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4EEA1CA-7FC9-7E3C-F92D-81F36F817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73288"/>
            <a:ext cx="10515600" cy="955675"/>
          </a:xfrm>
        </p:spPr>
        <p:txBody>
          <a:bodyPr/>
          <a:lstStyle/>
          <a:p>
            <a:pPr algn="ctr"/>
            <a:r>
              <a:rPr lang="en-US" dirty="0"/>
              <a:t>Membership and Credentials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B9CB2C-BCAE-6E20-F0DB-6C9FBC6B80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303156"/>
              </p:ext>
            </p:extLst>
          </p:nvPr>
        </p:nvGraphicFramePr>
        <p:xfrm>
          <a:off x="2867721" y="1705943"/>
          <a:ext cx="6456555" cy="501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5306">
                  <a:extLst>
                    <a:ext uri="{9D8B030D-6E8A-4147-A177-3AD203B41FA5}">
                      <a16:colId xmlns:a16="http://schemas.microsoft.com/office/drawing/2014/main" val="3719042147"/>
                    </a:ext>
                  </a:extLst>
                </a:gridCol>
                <a:gridCol w="3831249">
                  <a:extLst>
                    <a:ext uri="{9D8B030D-6E8A-4147-A177-3AD203B41FA5}">
                      <a16:colId xmlns:a16="http://schemas.microsoft.com/office/drawing/2014/main" val="301081435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Chair</a:t>
                      </a:r>
                      <a:endParaRPr lang="en-US" sz="2000" b="1" i="0" u="none" strike="noStrike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Midulla, Peter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90029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Vice Chair</a:t>
                      </a:r>
                      <a:endParaRPr lang="en-US" sz="2000" b="1" i="0" u="none" strike="noStrike" baseline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Jackson, Carl-Christian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23094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Bondoc, Alexander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979266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Frisher, Jason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1918005"/>
                  </a:ext>
                </a:extLst>
              </a:tr>
              <a:tr h="21845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Gonzalez, Raquel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8434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Hackam, David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37181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Resident Member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Kus, Nicole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076933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Laiture, Carrie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12916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SOAPPS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McManaway, Cindy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32015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SOAPPS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Morcelle, Jena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49855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Senior Member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Pearl, Richard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10252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Ex-Officio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Soffer, Samuel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36224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Sorrells, Donald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097904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Tirabassi, Michael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41442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BOG Liaison</a:t>
                      </a:r>
                      <a:endParaRPr lang="en-US" sz="2000" b="1" i="0" u="none" strike="noStrike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Newman, Erika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8696440"/>
                  </a:ext>
                </a:extLst>
              </a:tr>
              <a:tr h="66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Membership Manager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Karlecke, Rachael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0398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33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Word&#10;&#10;Description automatically generated">
            <a:extLst>
              <a:ext uri="{FF2B5EF4-FFF2-40B4-BE49-F238E27FC236}">
                <a16:creationId xmlns:a16="http://schemas.microsoft.com/office/drawing/2014/main" id="{2ECFBE9C-21E9-3D47-B914-0841E992C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234"/>
            <a:ext cx="12186271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4EEA1CA-7FC9-7E3C-F92D-81F36F817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0925"/>
            <a:ext cx="10515600" cy="955675"/>
          </a:xfrm>
        </p:spPr>
        <p:txBody>
          <a:bodyPr/>
          <a:lstStyle/>
          <a:p>
            <a:pPr algn="ctr"/>
            <a:r>
              <a:rPr lang="en-US" dirty="0"/>
              <a:t>Past Achievements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7EF120-EA14-50F4-253D-5137BD10F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617"/>
            <a:ext cx="10515600" cy="4318345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SOAPPS (Section of Affiliated Professionals in Pediatric Surgery)</a:t>
            </a:r>
          </a:p>
          <a:p>
            <a:pPr lvl="1">
              <a:buFontTx/>
              <a:buChar char="-"/>
            </a:pPr>
            <a:r>
              <a:rPr lang="en-US" dirty="0"/>
              <a:t>Scope of professionals eligible</a:t>
            </a:r>
          </a:p>
          <a:p>
            <a:pPr lvl="1">
              <a:buFontTx/>
              <a:buChar char="-"/>
            </a:pPr>
            <a:r>
              <a:rPr lang="en-US" dirty="0"/>
              <a:t>Requirements for membership</a:t>
            </a:r>
          </a:p>
          <a:p>
            <a:pPr lvl="1">
              <a:buFontTx/>
              <a:buChar char="-"/>
            </a:pPr>
            <a:r>
              <a:rPr lang="en-US" dirty="0"/>
              <a:t>Cost of membership</a:t>
            </a:r>
          </a:p>
          <a:p>
            <a:pPr>
              <a:buFontTx/>
              <a:buChar char="-"/>
            </a:pPr>
            <a:r>
              <a:rPr lang="en-US" dirty="0"/>
              <a:t>Streamlining of application process</a:t>
            </a:r>
          </a:p>
          <a:p>
            <a:pPr lvl="1">
              <a:buFontTx/>
              <a:buChar char="-"/>
            </a:pPr>
            <a:r>
              <a:rPr lang="en-US" dirty="0"/>
              <a:t>Transition from Resident to Candidate </a:t>
            </a:r>
          </a:p>
          <a:p>
            <a:pPr lvl="1">
              <a:buFontTx/>
              <a:buChar char="-"/>
            </a:pPr>
            <a:r>
              <a:rPr lang="en-US" dirty="0"/>
              <a:t>Transition from Candidate to Regular Member</a:t>
            </a:r>
          </a:p>
          <a:p>
            <a:pPr lvl="1"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439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Word&#10;&#10;Description automatically generated">
            <a:extLst>
              <a:ext uri="{FF2B5EF4-FFF2-40B4-BE49-F238E27FC236}">
                <a16:creationId xmlns:a16="http://schemas.microsoft.com/office/drawing/2014/main" id="{2ECFBE9C-21E9-3D47-B914-0841E992C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" y="312235"/>
            <a:ext cx="12186271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4EEA1CA-7FC9-7E3C-F92D-81F36F817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0925"/>
            <a:ext cx="10515600" cy="955675"/>
          </a:xfrm>
        </p:spPr>
        <p:txBody>
          <a:bodyPr/>
          <a:lstStyle/>
          <a:p>
            <a:pPr algn="ctr"/>
            <a:r>
              <a:rPr lang="en-US" dirty="0"/>
              <a:t>Present Work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7EF120-EA14-50F4-253D-5137BD10F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618"/>
            <a:ext cx="10515600" cy="9556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		      Review of applications for all categories</a:t>
            </a:r>
          </a:p>
          <a:p>
            <a:pPr marL="0" indent="0">
              <a:buNone/>
            </a:pPr>
            <a:r>
              <a:rPr lang="en-US" dirty="0"/>
              <a:t>				Current Membership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D523B4-F25E-304D-B02C-8F3F828F9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04352"/>
              </p:ext>
            </p:extLst>
          </p:nvPr>
        </p:nvGraphicFramePr>
        <p:xfrm>
          <a:off x="3601844" y="2745289"/>
          <a:ext cx="5118409" cy="3800480"/>
        </p:xfrm>
        <a:graphic>
          <a:graphicData uri="http://schemas.openxmlformats.org/drawingml/2006/table">
            <a:tbl>
              <a:tblPr/>
              <a:tblGrid>
                <a:gridCol w="3178369">
                  <a:extLst>
                    <a:ext uri="{9D8B030D-6E8A-4147-A177-3AD203B41FA5}">
                      <a16:colId xmlns:a16="http://schemas.microsoft.com/office/drawing/2014/main" val="712592557"/>
                    </a:ext>
                  </a:extLst>
                </a:gridCol>
                <a:gridCol w="1940040">
                  <a:extLst>
                    <a:ext uri="{9D8B030D-6E8A-4147-A177-3AD203B41FA5}">
                      <a16:colId xmlns:a16="http://schemas.microsoft.com/office/drawing/2014/main" val="172562101"/>
                    </a:ext>
                  </a:extLst>
                </a:gridCol>
              </a:tblGrid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APPS Member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01410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Associate Member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3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9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3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279174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Candidate Member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4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3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4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35366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Honorary Member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5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4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5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833073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Member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4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5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4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137535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Student Member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45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4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45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0560007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 Member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1073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B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45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B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20532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 Member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B6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BD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B6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820685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 member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92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B6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92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200421"/>
                  </a:ext>
                </a:extLst>
              </a:tr>
              <a:tr h="380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2085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01C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8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92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8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176525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A7677B94-7472-861C-4F51-E19BC051E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050" y="3081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 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06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Word&#10;&#10;Description automatically generated">
            <a:extLst>
              <a:ext uri="{FF2B5EF4-FFF2-40B4-BE49-F238E27FC236}">
                <a16:creationId xmlns:a16="http://schemas.microsoft.com/office/drawing/2014/main" id="{2ECFBE9C-21E9-3D47-B914-0841E992C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" y="312234"/>
            <a:ext cx="12186271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4EEA1CA-7FC9-7E3C-F92D-81F36F817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0925"/>
            <a:ext cx="10515600" cy="955675"/>
          </a:xfrm>
        </p:spPr>
        <p:txBody>
          <a:bodyPr/>
          <a:lstStyle/>
          <a:p>
            <a:pPr algn="ctr"/>
            <a:r>
              <a:rPr lang="en-US" dirty="0"/>
              <a:t>Future Directions/Needs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7EF120-EA14-50F4-253D-5137BD10F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599"/>
            <a:ext cx="10515600" cy="32679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Tasked by the board to evaluate the Senior Member Category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251274-1981-E383-2600-9324967F6C65}"/>
              </a:ext>
            </a:extLst>
          </p:cNvPr>
          <p:cNvSpPr txBox="1"/>
          <p:nvPr/>
        </p:nvSpPr>
        <p:spPr>
          <a:xfrm>
            <a:off x="1750741" y="2183565"/>
            <a:ext cx="795082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-Current Senior Membership- 70 and retired from practice</a:t>
            </a:r>
          </a:p>
          <a:p>
            <a:r>
              <a:rPr lang="en-US" sz="2000" dirty="0"/>
              <a:t>-Many retiring from full time practice before 70 (approved case by case)</a:t>
            </a:r>
          </a:p>
          <a:p>
            <a:r>
              <a:rPr lang="en-US" sz="2000" dirty="0"/>
              <a:t>-Redefine this category</a:t>
            </a:r>
          </a:p>
          <a:p>
            <a:r>
              <a:rPr lang="en-US" sz="2000" dirty="0"/>
              <a:t>-Utilize peer professional organizations to help guide </a:t>
            </a:r>
          </a:p>
          <a:p>
            <a:endParaRPr lang="en-US" sz="2000" dirty="0"/>
          </a:p>
          <a:p>
            <a:r>
              <a:rPr lang="en-US" dirty="0"/>
              <a:t> </a:t>
            </a:r>
            <a:r>
              <a:rPr lang="en-US" sz="2800" dirty="0"/>
              <a:t>Increase Membership/Transitions</a:t>
            </a:r>
          </a:p>
        </p:txBody>
      </p:sp>
    </p:spTree>
    <p:extLst>
      <p:ext uri="{BB962C8B-B14F-4D97-AF65-F5344CB8AC3E}">
        <p14:creationId xmlns:p14="http://schemas.microsoft.com/office/powerpoint/2010/main" val="5176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43F7E53882F44DAAC752BC6A789EA0" ma:contentTypeVersion="20" ma:contentTypeDescription="Create a new document." ma:contentTypeScope="" ma:versionID="4dc19f73cb28250673e95e6be861333c">
  <xsd:schema xmlns:xsd="http://www.w3.org/2001/XMLSchema" xmlns:xs="http://www.w3.org/2001/XMLSchema" xmlns:p="http://schemas.microsoft.com/office/2006/metadata/properties" xmlns:ns1="http://schemas.microsoft.com/sharepoint/v3" xmlns:ns2="aa03cc6f-dd9f-4f8f-a22b-a6ada83b1f42" xmlns:ns3="8abb83ac-9ede-4336-b906-43098fa69765" targetNamespace="http://schemas.microsoft.com/office/2006/metadata/properties" ma:root="true" ma:fieldsID="0a66ef6d1413840ed2007baea97d59e5" ns1:_="" ns2:_="" ns3:_="">
    <xsd:import namespace="http://schemas.microsoft.com/sharepoint/v3"/>
    <xsd:import namespace="aa03cc6f-dd9f-4f8f-a22b-a6ada83b1f42"/>
    <xsd:import namespace="8abb83ac-9ede-4336-b906-43098fa6976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3cc6f-dd9f-4f8f-a22b-a6ada83b1f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3b5a478-486f-42d6-98b7-63885bfe2aa0}" ma:internalName="TaxCatchAll" ma:showField="CatchAllData" ma:web="aa03cc6f-dd9f-4f8f-a22b-a6ada83b1f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b83ac-9ede-4336-b906-43098fa697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a1ac851-dc5f-4a1c-961d-08a746d4b2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aa03cc6f-dd9f-4f8f-a22b-a6ada83b1f42" xsi:nil="true"/>
    <lcf76f155ced4ddcb4097134ff3c332f xmlns="8abb83ac-9ede-4336-b906-43098fa6976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B918A8-B541-4AC5-8F25-DCCDE1332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03cc6f-dd9f-4f8f-a22b-a6ada83b1f42"/>
    <ds:schemaRef ds:uri="8abb83ac-9ede-4336-b906-43098fa697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B35A4A-F79C-4F18-8F4A-0284A21AA7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A1FD51-747E-40BA-A838-72C9963328F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a03cc6f-dd9f-4f8f-a22b-a6ada83b1f42"/>
    <ds:schemaRef ds:uri="8abb83ac-9ede-4336-b906-43098fa697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208</Words>
  <Application>Microsoft Macintosh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Office Theme</vt:lpstr>
      <vt:lpstr>Membership and Credentials</vt:lpstr>
      <vt:lpstr>Past Achievements</vt:lpstr>
      <vt:lpstr>Present Work</vt:lpstr>
      <vt:lpstr>Future Directions/Needs</vt:lpstr>
    </vt:vector>
  </TitlesOfParts>
  <Company>Kellen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McGowan, Brian</dc:creator>
  <cp:lastModifiedBy>Midulla, Peter</cp:lastModifiedBy>
  <cp:revision>35</cp:revision>
  <dcterms:created xsi:type="dcterms:W3CDTF">2018-10-31T20:28:47Z</dcterms:created>
  <dcterms:modified xsi:type="dcterms:W3CDTF">2024-10-08T03:29:38Z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0x0101004E43F7E53882F44DAAC752BC6A789EA0</vt:lpwstr>
  </property>
  <property fmtid="{D5CDD505-2E9C-101B-9397-08002B2CF9AE}" pid="3" name="MediaServiceImageTags">
    <vt:lpwstr/>
  </property>
</Properties>
</file>