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sldIdLst>
    <p:sldId id="258" r:id="rId5"/>
    <p:sldId id="263"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23" autoAdjust="0"/>
    <p:restoredTop sz="74054" autoAdjust="0"/>
  </p:normalViewPr>
  <p:slideViewPr>
    <p:cSldViewPr snapToGrid="0">
      <p:cViewPr varScale="1">
        <p:scale>
          <a:sx n="79" d="100"/>
          <a:sy n="79" d="100"/>
        </p:scale>
        <p:origin x="392" y="19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1041A8-9DE4-6D42-8B62-A255E6508CDA}"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en-US"/>
        </a:p>
      </dgm:t>
    </dgm:pt>
    <dgm:pt modelId="{E019378A-AF59-5542-A2CA-AD6968E173B0}">
      <dgm:prSet phldrT="[Text]"/>
      <dgm:spPr/>
      <dgm:t>
        <a:bodyPr/>
        <a:lstStyle/>
        <a:p>
          <a:r>
            <a:rPr lang="en-US" b="1" i="0" u="none" dirty="0"/>
            <a:t>Global Surgery Research Grant</a:t>
          </a:r>
          <a:endParaRPr lang="en-US" dirty="0"/>
        </a:p>
      </dgm:t>
    </dgm:pt>
    <dgm:pt modelId="{9D772154-1DAF-A34D-A15D-5055A38CB198}" type="parTrans" cxnId="{D652E090-9A99-E840-81B3-6B1A0C3D0176}">
      <dgm:prSet/>
      <dgm:spPr/>
      <dgm:t>
        <a:bodyPr/>
        <a:lstStyle/>
        <a:p>
          <a:endParaRPr lang="en-US"/>
        </a:p>
      </dgm:t>
    </dgm:pt>
    <dgm:pt modelId="{9C70495E-6927-314D-BDB3-6AA23D6B1C03}" type="sibTrans" cxnId="{D652E090-9A99-E840-81B3-6B1A0C3D0176}">
      <dgm:prSet/>
      <dgm:spPr/>
      <dgm:t>
        <a:bodyPr/>
        <a:lstStyle/>
        <a:p>
          <a:endParaRPr lang="en-US"/>
        </a:p>
      </dgm:t>
    </dgm:pt>
    <dgm:pt modelId="{8FF59ACB-30FC-744D-BD4B-78883683D6C4}">
      <dgm:prSet/>
      <dgm:spPr/>
      <dgm:t>
        <a:bodyPr/>
        <a:lstStyle/>
        <a:p>
          <a:r>
            <a:rPr lang="en-US" b="1" i="0" u="none" dirty="0"/>
            <a:t>ACS H.O.P.E</a:t>
          </a:r>
          <a:r>
            <a:rPr lang="en-US" b="0" i="0" u="none" dirty="0"/>
            <a:t>.</a:t>
          </a:r>
        </a:p>
      </dgm:t>
    </dgm:pt>
    <dgm:pt modelId="{445ABDA2-2C99-C041-A472-86EE6F8F64FC}" type="parTrans" cxnId="{E0B82BAB-D151-B941-A7E4-FAB34516C01D}">
      <dgm:prSet/>
      <dgm:spPr/>
      <dgm:t>
        <a:bodyPr/>
        <a:lstStyle/>
        <a:p>
          <a:endParaRPr lang="en-US"/>
        </a:p>
      </dgm:t>
    </dgm:pt>
    <dgm:pt modelId="{867FD8B9-1C87-F44F-BDEE-14ACDEE97168}" type="sibTrans" cxnId="{E0B82BAB-D151-B941-A7E4-FAB34516C01D}">
      <dgm:prSet/>
      <dgm:spPr/>
      <dgm:t>
        <a:bodyPr/>
        <a:lstStyle/>
        <a:p>
          <a:endParaRPr lang="en-US"/>
        </a:p>
      </dgm:t>
    </dgm:pt>
    <dgm:pt modelId="{5AC5CF77-AB68-174E-BF56-14FCB916BDF8}">
      <dgm:prSet phldrT="[Text]"/>
      <dgm:spPr/>
      <dgm:t>
        <a:bodyPr/>
        <a:lstStyle/>
        <a:p>
          <a:r>
            <a:rPr lang="en-US" dirty="0"/>
            <a:t>APSA Sponsors</a:t>
          </a:r>
        </a:p>
      </dgm:t>
    </dgm:pt>
    <dgm:pt modelId="{8F9C7B0C-3467-BD44-9470-AA1B2C336D6C}" type="parTrans" cxnId="{5C5A6CAD-C921-B44E-BF72-C05A55EF1565}">
      <dgm:prSet/>
      <dgm:spPr/>
      <dgm:t>
        <a:bodyPr/>
        <a:lstStyle/>
        <a:p>
          <a:endParaRPr lang="en-US"/>
        </a:p>
      </dgm:t>
    </dgm:pt>
    <dgm:pt modelId="{72FF15AF-AED4-9B47-8C54-E704B90CB3C3}" type="sibTrans" cxnId="{5C5A6CAD-C921-B44E-BF72-C05A55EF1565}">
      <dgm:prSet/>
      <dgm:spPr/>
      <dgm:t>
        <a:bodyPr/>
        <a:lstStyle/>
        <a:p>
          <a:endParaRPr lang="en-US"/>
        </a:p>
      </dgm:t>
    </dgm:pt>
    <dgm:pt modelId="{2822419A-EC88-7C4F-8F5D-D1DA413B1458}">
      <dgm:prSet phldrT="[Text]"/>
      <dgm:spPr/>
      <dgm:t>
        <a:bodyPr/>
        <a:lstStyle/>
        <a:p>
          <a:r>
            <a:rPr lang="en-US" dirty="0"/>
            <a:t>Feedback</a:t>
          </a:r>
        </a:p>
      </dgm:t>
    </dgm:pt>
    <dgm:pt modelId="{24CE685F-38D4-654F-86E6-116711197667}" type="parTrans" cxnId="{FAB443A2-D292-3B44-91AE-3FE53AF028C7}">
      <dgm:prSet/>
      <dgm:spPr/>
      <dgm:t>
        <a:bodyPr/>
        <a:lstStyle/>
        <a:p>
          <a:endParaRPr lang="en-US"/>
        </a:p>
      </dgm:t>
    </dgm:pt>
    <dgm:pt modelId="{77239A0C-7130-3C4E-81DB-4C4CFE4FD325}" type="sibTrans" cxnId="{FAB443A2-D292-3B44-91AE-3FE53AF028C7}">
      <dgm:prSet/>
      <dgm:spPr/>
      <dgm:t>
        <a:bodyPr/>
        <a:lstStyle/>
        <a:p>
          <a:endParaRPr lang="en-US"/>
        </a:p>
      </dgm:t>
    </dgm:pt>
    <dgm:pt modelId="{83F63EA9-7AC0-3841-B64E-3147A74766C9}">
      <dgm:prSet phldrT="[Text]"/>
      <dgm:spPr/>
      <dgm:t>
        <a:bodyPr/>
        <a:lstStyle/>
        <a:p>
          <a:r>
            <a:rPr lang="en-US" dirty="0"/>
            <a:t>2023 Awardee Reports</a:t>
          </a:r>
        </a:p>
      </dgm:t>
    </dgm:pt>
    <dgm:pt modelId="{BE9018AD-A9AC-484C-B3F2-F4BE1950411B}" type="parTrans" cxnId="{DE5C2651-E8EE-FA40-9C35-70C4775BD364}">
      <dgm:prSet/>
      <dgm:spPr/>
      <dgm:t>
        <a:bodyPr/>
        <a:lstStyle/>
        <a:p>
          <a:endParaRPr lang="en-US"/>
        </a:p>
      </dgm:t>
    </dgm:pt>
    <dgm:pt modelId="{5708ED6B-7C20-464E-9805-7DD0314EA473}" type="sibTrans" cxnId="{DE5C2651-E8EE-FA40-9C35-70C4775BD364}">
      <dgm:prSet/>
      <dgm:spPr/>
      <dgm:t>
        <a:bodyPr/>
        <a:lstStyle/>
        <a:p>
          <a:endParaRPr lang="en-US"/>
        </a:p>
      </dgm:t>
    </dgm:pt>
    <dgm:pt modelId="{DDE8438F-060A-4245-8FBC-71CE8168A77D}">
      <dgm:prSet/>
      <dgm:spPr/>
      <dgm:t>
        <a:bodyPr/>
        <a:lstStyle/>
        <a:p>
          <a:r>
            <a:rPr lang="en-US" b="0" i="0" u="none" dirty="0"/>
            <a:t>Hawassa, Ethiopia</a:t>
          </a:r>
        </a:p>
      </dgm:t>
    </dgm:pt>
    <dgm:pt modelId="{7B16F43C-0F99-5849-8DE7-57A019FAC5D6}" type="parTrans" cxnId="{3115C250-6FDE-6B4A-886F-7E028358DD14}">
      <dgm:prSet/>
      <dgm:spPr/>
      <dgm:t>
        <a:bodyPr/>
        <a:lstStyle/>
        <a:p>
          <a:endParaRPr lang="en-US"/>
        </a:p>
      </dgm:t>
    </dgm:pt>
    <dgm:pt modelId="{6892CFC6-DAC5-A445-A04B-538CCBA4ECF8}" type="sibTrans" cxnId="{3115C250-6FDE-6B4A-886F-7E028358DD14}">
      <dgm:prSet/>
      <dgm:spPr/>
      <dgm:t>
        <a:bodyPr/>
        <a:lstStyle/>
        <a:p>
          <a:endParaRPr lang="en-US"/>
        </a:p>
      </dgm:t>
    </dgm:pt>
    <dgm:pt modelId="{F5CF3974-CFB3-504C-8686-DD8319379DBD}">
      <dgm:prSet/>
      <dgm:spPr/>
      <dgm:t>
        <a:bodyPr/>
        <a:lstStyle/>
        <a:p>
          <a:r>
            <a:rPr lang="en-US" b="0" i="0" u="none" dirty="0"/>
            <a:t>Lusaka, Zambia</a:t>
          </a:r>
        </a:p>
      </dgm:t>
    </dgm:pt>
    <dgm:pt modelId="{B4D3C620-CD14-D947-96CC-4C6521BC0F21}" type="parTrans" cxnId="{31E2AE7A-2868-9545-BFCA-83B981EE8814}">
      <dgm:prSet/>
      <dgm:spPr/>
      <dgm:t>
        <a:bodyPr/>
        <a:lstStyle/>
        <a:p>
          <a:endParaRPr lang="en-US"/>
        </a:p>
      </dgm:t>
    </dgm:pt>
    <dgm:pt modelId="{597C41F3-BBC9-ED4E-B38C-CABC7970FC8E}" type="sibTrans" cxnId="{31E2AE7A-2868-9545-BFCA-83B981EE8814}">
      <dgm:prSet/>
      <dgm:spPr/>
      <dgm:t>
        <a:bodyPr/>
        <a:lstStyle/>
        <a:p>
          <a:endParaRPr lang="en-US"/>
        </a:p>
      </dgm:t>
    </dgm:pt>
    <dgm:pt modelId="{4050E42F-B352-3442-801D-6E381226768D}">
      <dgm:prSet/>
      <dgm:spPr/>
      <dgm:t>
        <a:bodyPr/>
        <a:lstStyle/>
        <a:p>
          <a:r>
            <a:rPr lang="en-US" b="0" i="0" u="none" dirty="0"/>
            <a:t>Recruitment</a:t>
          </a:r>
        </a:p>
      </dgm:t>
    </dgm:pt>
    <dgm:pt modelId="{1CF34A3B-5EEE-A64A-8E74-EC4ED021DDDD}" type="parTrans" cxnId="{04D25F1F-A7C6-0849-AD7A-E9823ECCD703}">
      <dgm:prSet/>
      <dgm:spPr/>
      <dgm:t>
        <a:bodyPr/>
        <a:lstStyle/>
        <a:p>
          <a:endParaRPr lang="en-US"/>
        </a:p>
      </dgm:t>
    </dgm:pt>
    <dgm:pt modelId="{A7514F88-E15A-DC4E-9ECF-259FB43487A2}" type="sibTrans" cxnId="{04D25F1F-A7C6-0849-AD7A-E9823ECCD703}">
      <dgm:prSet/>
      <dgm:spPr/>
      <dgm:t>
        <a:bodyPr/>
        <a:lstStyle/>
        <a:p>
          <a:endParaRPr lang="en-US"/>
        </a:p>
      </dgm:t>
    </dgm:pt>
    <dgm:pt modelId="{6ACA1937-5DAD-0D49-91FD-D112A326CCD4}">
      <dgm:prSet/>
      <dgm:spPr/>
      <dgm:t>
        <a:bodyPr/>
        <a:lstStyle/>
        <a:p>
          <a:r>
            <a:rPr lang="en-US" b="0" i="0" u="none" dirty="0"/>
            <a:t>Model for Expansion</a:t>
          </a:r>
        </a:p>
      </dgm:t>
    </dgm:pt>
    <dgm:pt modelId="{C1193AFE-9B3E-1547-B753-FFDAE70AAC4B}" type="parTrans" cxnId="{A81050B7-1BF5-8041-9FF5-DCBB1839ED9C}">
      <dgm:prSet/>
      <dgm:spPr/>
      <dgm:t>
        <a:bodyPr/>
        <a:lstStyle/>
        <a:p>
          <a:endParaRPr lang="en-US"/>
        </a:p>
      </dgm:t>
    </dgm:pt>
    <dgm:pt modelId="{08389A79-3DFE-9B48-8BE7-A406F103EEDD}" type="sibTrans" cxnId="{A81050B7-1BF5-8041-9FF5-DCBB1839ED9C}">
      <dgm:prSet/>
      <dgm:spPr/>
      <dgm:t>
        <a:bodyPr/>
        <a:lstStyle/>
        <a:p>
          <a:endParaRPr lang="en-US"/>
        </a:p>
      </dgm:t>
    </dgm:pt>
    <dgm:pt modelId="{6C982A8F-8FD1-ED4B-B576-2EE86BD6B1C5}">
      <dgm:prSet/>
      <dgm:spPr/>
      <dgm:t>
        <a:bodyPr/>
        <a:lstStyle/>
        <a:p>
          <a:r>
            <a:rPr lang="en-US" b="0" i="0" u="none" dirty="0"/>
            <a:t>Education</a:t>
          </a:r>
        </a:p>
      </dgm:t>
    </dgm:pt>
    <dgm:pt modelId="{30AD2096-E358-D24B-8D73-A0F17435E3AA}" type="parTrans" cxnId="{C5FFBEAF-5DB3-014C-ADE4-DC59875F1E55}">
      <dgm:prSet/>
      <dgm:spPr/>
      <dgm:t>
        <a:bodyPr/>
        <a:lstStyle/>
        <a:p>
          <a:endParaRPr lang="en-US"/>
        </a:p>
      </dgm:t>
    </dgm:pt>
    <dgm:pt modelId="{BADE872C-BD84-DC4A-B160-EF216AE26AC6}" type="sibTrans" cxnId="{C5FFBEAF-5DB3-014C-ADE4-DC59875F1E55}">
      <dgm:prSet/>
      <dgm:spPr/>
      <dgm:t>
        <a:bodyPr/>
        <a:lstStyle/>
        <a:p>
          <a:endParaRPr lang="en-US"/>
        </a:p>
      </dgm:t>
    </dgm:pt>
    <dgm:pt modelId="{6869D8DB-5675-A243-A04C-715CA4B370D0}">
      <dgm:prSet/>
      <dgm:spPr/>
      <dgm:t>
        <a:bodyPr/>
        <a:lstStyle/>
        <a:p>
          <a:r>
            <a:rPr lang="en-US" b="0" i="0" u="none" dirty="0"/>
            <a:t>Broad access to NAT</a:t>
          </a:r>
        </a:p>
      </dgm:t>
    </dgm:pt>
    <dgm:pt modelId="{C4201497-B8FD-CF40-900D-7B056873287A}" type="parTrans" cxnId="{90B07CF2-E818-D64B-B9A2-453EC3469406}">
      <dgm:prSet/>
      <dgm:spPr/>
      <dgm:t>
        <a:bodyPr/>
        <a:lstStyle/>
        <a:p>
          <a:endParaRPr lang="en-US"/>
        </a:p>
      </dgm:t>
    </dgm:pt>
    <dgm:pt modelId="{A992ED00-101B-804B-8071-835B79C919EB}" type="sibTrans" cxnId="{90B07CF2-E818-D64B-B9A2-453EC3469406}">
      <dgm:prSet/>
      <dgm:spPr/>
      <dgm:t>
        <a:bodyPr/>
        <a:lstStyle/>
        <a:p>
          <a:endParaRPr lang="en-US"/>
        </a:p>
      </dgm:t>
    </dgm:pt>
    <dgm:pt modelId="{A990BB41-06D3-3549-8BA2-CCC574FE5D56}">
      <dgm:prSet/>
      <dgm:spPr/>
      <dgm:t>
        <a:bodyPr/>
        <a:lstStyle/>
        <a:p>
          <a:r>
            <a:rPr lang="en-US" b="0" i="0" u="none" dirty="0"/>
            <a:t>Modules, Simulation</a:t>
          </a:r>
        </a:p>
      </dgm:t>
    </dgm:pt>
    <dgm:pt modelId="{2A4F5504-C4C0-F14B-9918-08937D48FFA6}" type="parTrans" cxnId="{17C91E95-B5AC-7348-9951-45ECA57C9E0B}">
      <dgm:prSet/>
      <dgm:spPr/>
      <dgm:t>
        <a:bodyPr/>
        <a:lstStyle/>
        <a:p>
          <a:endParaRPr lang="en-US"/>
        </a:p>
      </dgm:t>
    </dgm:pt>
    <dgm:pt modelId="{AA4C3E66-6326-0D40-8C43-9E9F92EC1864}" type="sibTrans" cxnId="{17C91E95-B5AC-7348-9951-45ECA57C9E0B}">
      <dgm:prSet/>
      <dgm:spPr/>
      <dgm:t>
        <a:bodyPr/>
        <a:lstStyle/>
        <a:p>
          <a:endParaRPr lang="en-US"/>
        </a:p>
      </dgm:t>
    </dgm:pt>
    <dgm:pt modelId="{B636D0FD-86CE-4041-B336-040508CF5435}">
      <dgm:prSet phldrT="[Text]"/>
      <dgm:spPr/>
      <dgm:t>
        <a:bodyPr/>
        <a:lstStyle/>
        <a:p>
          <a:r>
            <a:rPr lang="en-US" dirty="0"/>
            <a:t>More, more, more</a:t>
          </a:r>
        </a:p>
      </dgm:t>
    </dgm:pt>
    <dgm:pt modelId="{13E8C3C6-E5F8-3D4B-9D5D-06606F9F85B2}" type="parTrans" cxnId="{48D913BC-A2CC-3F4E-BFCB-DA9FC5357BFB}">
      <dgm:prSet/>
      <dgm:spPr/>
      <dgm:t>
        <a:bodyPr/>
        <a:lstStyle/>
        <a:p>
          <a:endParaRPr lang="en-US"/>
        </a:p>
      </dgm:t>
    </dgm:pt>
    <dgm:pt modelId="{413E3458-A9ED-6E4A-9866-9A5088775A88}" type="sibTrans" cxnId="{48D913BC-A2CC-3F4E-BFCB-DA9FC5357BFB}">
      <dgm:prSet/>
      <dgm:spPr/>
      <dgm:t>
        <a:bodyPr/>
        <a:lstStyle/>
        <a:p>
          <a:endParaRPr lang="en-US"/>
        </a:p>
      </dgm:t>
    </dgm:pt>
    <dgm:pt modelId="{F24C94BA-1610-5041-9C7F-44C89FEB610A}">
      <dgm:prSet/>
      <dgm:spPr/>
      <dgm:t>
        <a:bodyPr/>
        <a:lstStyle/>
        <a:p>
          <a:r>
            <a:rPr lang="en-US" b="0" i="0" u="none" dirty="0"/>
            <a:t>NAT LMIC perspectives</a:t>
          </a:r>
        </a:p>
      </dgm:t>
    </dgm:pt>
    <dgm:pt modelId="{7EAC3D38-CAAE-6141-857B-D6E250015227}" type="parTrans" cxnId="{102683F7-FC3F-024D-BEDD-D0B72117BB3B}">
      <dgm:prSet/>
      <dgm:spPr/>
      <dgm:t>
        <a:bodyPr/>
        <a:lstStyle/>
        <a:p>
          <a:endParaRPr lang="en-US"/>
        </a:p>
      </dgm:t>
    </dgm:pt>
    <dgm:pt modelId="{29682143-76ED-A74B-AC8B-B8B418483568}" type="sibTrans" cxnId="{102683F7-FC3F-024D-BEDD-D0B72117BB3B}">
      <dgm:prSet/>
      <dgm:spPr/>
      <dgm:t>
        <a:bodyPr/>
        <a:lstStyle/>
        <a:p>
          <a:endParaRPr lang="en-US"/>
        </a:p>
      </dgm:t>
    </dgm:pt>
    <dgm:pt modelId="{B9B12589-68B6-6C48-B307-81A27C5D864F}">
      <dgm:prSet/>
      <dgm:spPr/>
      <dgm:t>
        <a:bodyPr/>
        <a:lstStyle/>
        <a:p>
          <a:r>
            <a:rPr lang="en-US" b="0" i="0" u="none" dirty="0"/>
            <a:t>Lecture Series (?)</a:t>
          </a:r>
        </a:p>
      </dgm:t>
    </dgm:pt>
    <dgm:pt modelId="{97ADF029-19BB-A64B-9BA2-B0F7DBA564A0}" type="parTrans" cxnId="{1605CB58-087D-FF40-99BB-6B28C0534B07}">
      <dgm:prSet/>
      <dgm:spPr/>
      <dgm:t>
        <a:bodyPr/>
        <a:lstStyle/>
        <a:p>
          <a:endParaRPr lang="en-US"/>
        </a:p>
      </dgm:t>
    </dgm:pt>
    <dgm:pt modelId="{5E8E9131-99C3-3344-B1A2-40DBA5859483}" type="sibTrans" cxnId="{1605CB58-087D-FF40-99BB-6B28C0534B07}">
      <dgm:prSet/>
      <dgm:spPr/>
      <dgm:t>
        <a:bodyPr/>
        <a:lstStyle/>
        <a:p>
          <a:endParaRPr lang="en-US"/>
        </a:p>
      </dgm:t>
    </dgm:pt>
    <dgm:pt modelId="{7ACC3DCE-23C2-FC4D-810B-A046A3C4FB7E}" type="pres">
      <dgm:prSet presAssocID="{DB1041A8-9DE4-6D42-8B62-A255E6508CDA}" presName="Name0" presStyleCnt="0">
        <dgm:presLayoutVars>
          <dgm:dir/>
          <dgm:animLvl val="lvl"/>
          <dgm:resizeHandles val="exact"/>
        </dgm:presLayoutVars>
      </dgm:prSet>
      <dgm:spPr/>
    </dgm:pt>
    <dgm:pt modelId="{2423A103-5E80-CF44-AFFA-82F075DA0B1A}" type="pres">
      <dgm:prSet presAssocID="{E019378A-AF59-5542-A2CA-AD6968E173B0}" presName="composite" presStyleCnt="0"/>
      <dgm:spPr/>
    </dgm:pt>
    <dgm:pt modelId="{7867E7CA-C806-C34E-BC0F-71B0674E6ED8}" type="pres">
      <dgm:prSet presAssocID="{E019378A-AF59-5542-A2CA-AD6968E173B0}" presName="parTx" presStyleLbl="alignNode1" presStyleIdx="0" presStyleCnt="3">
        <dgm:presLayoutVars>
          <dgm:chMax val="0"/>
          <dgm:chPref val="0"/>
          <dgm:bulletEnabled val="1"/>
        </dgm:presLayoutVars>
      </dgm:prSet>
      <dgm:spPr/>
    </dgm:pt>
    <dgm:pt modelId="{5BD27674-0DF4-714D-895E-6C13FC3196B2}" type="pres">
      <dgm:prSet presAssocID="{E019378A-AF59-5542-A2CA-AD6968E173B0}" presName="desTx" presStyleLbl="alignAccFollowNode1" presStyleIdx="0" presStyleCnt="3">
        <dgm:presLayoutVars>
          <dgm:bulletEnabled val="1"/>
        </dgm:presLayoutVars>
      </dgm:prSet>
      <dgm:spPr/>
    </dgm:pt>
    <dgm:pt modelId="{37DEC7A4-ED26-DD47-82EA-9470B1EF1F34}" type="pres">
      <dgm:prSet presAssocID="{9C70495E-6927-314D-BDB3-6AA23D6B1C03}" presName="space" presStyleCnt="0"/>
      <dgm:spPr/>
    </dgm:pt>
    <dgm:pt modelId="{CDFD2279-B073-5A4D-B8D5-476896B84469}" type="pres">
      <dgm:prSet presAssocID="{8FF59ACB-30FC-744D-BD4B-78883683D6C4}" presName="composite" presStyleCnt="0"/>
      <dgm:spPr/>
    </dgm:pt>
    <dgm:pt modelId="{4C38E488-17A6-7246-B026-CAAD6C390838}" type="pres">
      <dgm:prSet presAssocID="{8FF59ACB-30FC-744D-BD4B-78883683D6C4}" presName="parTx" presStyleLbl="alignNode1" presStyleIdx="1" presStyleCnt="3">
        <dgm:presLayoutVars>
          <dgm:chMax val="0"/>
          <dgm:chPref val="0"/>
          <dgm:bulletEnabled val="1"/>
        </dgm:presLayoutVars>
      </dgm:prSet>
      <dgm:spPr/>
    </dgm:pt>
    <dgm:pt modelId="{A00905CA-B873-CC4B-B8AD-3788D784470E}" type="pres">
      <dgm:prSet presAssocID="{8FF59ACB-30FC-744D-BD4B-78883683D6C4}" presName="desTx" presStyleLbl="alignAccFollowNode1" presStyleIdx="1" presStyleCnt="3">
        <dgm:presLayoutVars>
          <dgm:bulletEnabled val="1"/>
        </dgm:presLayoutVars>
      </dgm:prSet>
      <dgm:spPr/>
    </dgm:pt>
    <dgm:pt modelId="{A696639C-9DFF-9946-9EBE-91D3BC404DF0}" type="pres">
      <dgm:prSet presAssocID="{867FD8B9-1C87-F44F-BDEE-14ACDEE97168}" presName="space" presStyleCnt="0"/>
      <dgm:spPr/>
    </dgm:pt>
    <dgm:pt modelId="{95C12635-A081-494B-8EFB-235764124644}" type="pres">
      <dgm:prSet presAssocID="{6C982A8F-8FD1-ED4B-B576-2EE86BD6B1C5}" presName="composite" presStyleCnt="0"/>
      <dgm:spPr/>
    </dgm:pt>
    <dgm:pt modelId="{86863283-25BF-0F4C-ADAA-67266205015B}" type="pres">
      <dgm:prSet presAssocID="{6C982A8F-8FD1-ED4B-B576-2EE86BD6B1C5}" presName="parTx" presStyleLbl="alignNode1" presStyleIdx="2" presStyleCnt="3">
        <dgm:presLayoutVars>
          <dgm:chMax val="0"/>
          <dgm:chPref val="0"/>
          <dgm:bulletEnabled val="1"/>
        </dgm:presLayoutVars>
      </dgm:prSet>
      <dgm:spPr/>
    </dgm:pt>
    <dgm:pt modelId="{050CB5D2-1989-774B-998E-97CB6DFA8858}" type="pres">
      <dgm:prSet presAssocID="{6C982A8F-8FD1-ED4B-B576-2EE86BD6B1C5}" presName="desTx" presStyleLbl="alignAccFollowNode1" presStyleIdx="2" presStyleCnt="3">
        <dgm:presLayoutVars>
          <dgm:bulletEnabled val="1"/>
        </dgm:presLayoutVars>
      </dgm:prSet>
      <dgm:spPr/>
    </dgm:pt>
  </dgm:ptLst>
  <dgm:cxnLst>
    <dgm:cxn modelId="{3C30741B-6476-6045-8D55-63A5260DC92A}" type="presOf" srcId="{4050E42F-B352-3442-801D-6E381226768D}" destId="{A00905CA-B873-CC4B-B8AD-3788D784470E}" srcOrd="0" destOrd="2" presId="urn:microsoft.com/office/officeart/2005/8/layout/hList1"/>
    <dgm:cxn modelId="{637F691D-8500-FF44-80AE-0B88BBE6070F}" type="presOf" srcId="{A990BB41-06D3-3549-8BA2-CCC574FE5D56}" destId="{050CB5D2-1989-774B-998E-97CB6DFA8858}" srcOrd="0" destOrd="2" presId="urn:microsoft.com/office/officeart/2005/8/layout/hList1"/>
    <dgm:cxn modelId="{04D25F1F-A7C6-0849-AD7A-E9823ECCD703}" srcId="{8FF59ACB-30FC-744D-BD4B-78883683D6C4}" destId="{4050E42F-B352-3442-801D-6E381226768D}" srcOrd="2" destOrd="0" parTransId="{1CF34A3B-5EEE-A64A-8E74-EC4ED021DDDD}" sibTransId="{A7514F88-E15A-DC4E-9ECF-259FB43487A2}"/>
    <dgm:cxn modelId="{97D52222-80E7-7848-AF96-BE90F0817F56}" type="presOf" srcId="{5AC5CF77-AB68-174E-BF56-14FCB916BDF8}" destId="{5BD27674-0DF4-714D-895E-6C13FC3196B2}" srcOrd="0" destOrd="0" presId="urn:microsoft.com/office/officeart/2005/8/layout/hList1"/>
    <dgm:cxn modelId="{B372B624-5D4E-0A40-89E0-BB2F2FA66D4F}" type="presOf" srcId="{2822419A-EC88-7C4F-8F5D-D1DA413B1458}" destId="{5BD27674-0DF4-714D-895E-6C13FC3196B2}" srcOrd="0" destOrd="1" presId="urn:microsoft.com/office/officeart/2005/8/layout/hList1"/>
    <dgm:cxn modelId="{D84F772C-4600-7040-903B-AECF2B101C55}" type="presOf" srcId="{F5CF3974-CFB3-504C-8686-DD8319379DBD}" destId="{A00905CA-B873-CC4B-B8AD-3788D784470E}" srcOrd="0" destOrd="1" presId="urn:microsoft.com/office/officeart/2005/8/layout/hList1"/>
    <dgm:cxn modelId="{2D4E453D-DFE3-7B42-BE62-55694AF0EC63}" type="presOf" srcId="{83F63EA9-7AC0-3841-B64E-3147A74766C9}" destId="{5BD27674-0DF4-714D-895E-6C13FC3196B2}" srcOrd="0" destOrd="2" presId="urn:microsoft.com/office/officeart/2005/8/layout/hList1"/>
    <dgm:cxn modelId="{8DC76A44-1C62-ED47-9328-2E1ACA3536F7}" type="presOf" srcId="{6ACA1937-5DAD-0D49-91FD-D112A326CCD4}" destId="{A00905CA-B873-CC4B-B8AD-3788D784470E}" srcOrd="0" destOrd="3" presId="urn:microsoft.com/office/officeart/2005/8/layout/hList1"/>
    <dgm:cxn modelId="{3115C250-6FDE-6B4A-886F-7E028358DD14}" srcId="{8FF59ACB-30FC-744D-BD4B-78883683D6C4}" destId="{DDE8438F-060A-4245-8FBC-71CE8168A77D}" srcOrd="0" destOrd="0" parTransId="{7B16F43C-0F99-5849-8DE7-57A019FAC5D6}" sibTransId="{6892CFC6-DAC5-A445-A04B-538CCBA4ECF8}"/>
    <dgm:cxn modelId="{DE5C2651-E8EE-FA40-9C35-70C4775BD364}" srcId="{E019378A-AF59-5542-A2CA-AD6968E173B0}" destId="{83F63EA9-7AC0-3841-B64E-3147A74766C9}" srcOrd="2" destOrd="0" parTransId="{BE9018AD-A9AC-484C-B3F2-F4BE1950411B}" sibTransId="{5708ED6B-7C20-464E-9805-7DD0314EA473}"/>
    <dgm:cxn modelId="{1605CB58-087D-FF40-99BB-6B28C0534B07}" srcId="{6C982A8F-8FD1-ED4B-B576-2EE86BD6B1C5}" destId="{B9B12589-68B6-6C48-B307-81A27C5D864F}" srcOrd="3" destOrd="0" parTransId="{97ADF029-19BB-A64B-9BA2-B0F7DBA564A0}" sibTransId="{5E8E9131-99C3-3344-B1A2-40DBA5859483}"/>
    <dgm:cxn modelId="{4D38376C-1C2E-874C-AD7D-9C063EA01E2D}" type="presOf" srcId="{6C982A8F-8FD1-ED4B-B576-2EE86BD6B1C5}" destId="{86863283-25BF-0F4C-ADAA-67266205015B}" srcOrd="0" destOrd="0" presId="urn:microsoft.com/office/officeart/2005/8/layout/hList1"/>
    <dgm:cxn modelId="{D6B03B6C-D025-0746-A000-2B65DCD9D009}" type="presOf" srcId="{6869D8DB-5675-A243-A04C-715CA4B370D0}" destId="{050CB5D2-1989-774B-998E-97CB6DFA8858}" srcOrd="0" destOrd="0" presId="urn:microsoft.com/office/officeart/2005/8/layout/hList1"/>
    <dgm:cxn modelId="{31E2AE7A-2868-9545-BFCA-83B981EE8814}" srcId="{8FF59ACB-30FC-744D-BD4B-78883683D6C4}" destId="{F5CF3974-CFB3-504C-8686-DD8319379DBD}" srcOrd="1" destOrd="0" parTransId="{B4D3C620-CD14-D947-96CC-4C6521BC0F21}" sibTransId="{597C41F3-BBC9-ED4E-B38C-CABC7970FC8E}"/>
    <dgm:cxn modelId="{D652E090-9A99-E840-81B3-6B1A0C3D0176}" srcId="{DB1041A8-9DE4-6D42-8B62-A255E6508CDA}" destId="{E019378A-AF59-5542-A2CA-AD6968E173B0}" srcOrd="0" destOrd="0" parTransId="{9D772154-1DAF-A34D-A15D-5055A38CB198}" sibTransId="{9C70495E-6927-314D-BDB3-6AA23D6B1C03}"/>
    <dgm:cxn modelId="{17C91E95-B5AC-7348-9951-45ECA57C9E0B}" srcId="{6C982A8F-8FD1-ED4B-B576-2EE86BD6B1C5}" destId="{A990BB41-06D3-3549-8BA2-CCC574FE5D56}" srcOrd="2" destOrd="0" parTransId="{2A4F5504-C4C0-F14B-9918-08937D48FFA6}" sibTransId="{AA4C3E66-6326-0D40-8C43-9E9F92EC1864}"/>
    <dgm:cxn modelId="{FAB443A2-D292-3B44-91AE-3FE53AF028C7}" srcId="{E019378A-AF59-5542-A2CA-AD6968E173B0}" destId="{2822419A-EC88-7C4F-8F5D-D1DA413B1458}" srcOrd="1" destOrd="0" parTransId="{24CE685F-38D4-654F-86E6-116711197667}" sibTransId="{77239A0C-7130-3C4E-81DB-4C4CFE4FD325}"/>
    <dgm:cxn modelId="{E0B82BAB-D151-B941-A7E4-FAB34516C01D}" srcId="{DB1041A8-9DE4-6D42-8B62-A255E6508CDA}" destId="{8FF59ACB-30FC-744D-BD4B-78883683D6C4}" srcOrd="1" destOrd="0" parTransId="{445ABDA2-2C99-C041-A472-86EE6F8F64FC}" sibTransId="{867FD8B9-1C87-F44F-BDEE-14ACDEE97168}"/>
    <dgm:cxn modelId="{5C5A6CAD-C921-B44E-BF72-C05A55EF1565}" srcId="{E019378A-AF59-5542-A2CA-AD6968E173B0}" destId="{5AC5CF77-AB68-174E-BF56-14FCB916BDF8}" srcOrd="0" destOrd="0" parTransId="{8F9C7B0C-3467-BD44-9470-AA1B2C336D6C}" sibTransId="{72FF15AF-AED4-9B47-8C54-E704B90CB3C3}"/>
    <dgm:cxn modelId="{C5FFBEAF-5DB3-014C-ADE4-DC59875F1E55}" srcId="{DB1041A8-9DE4-6D42-8B62-A255E6508CDA}" destId="{6C982A8F-8FD1-ED4B-B576-2EE86BD6B1C5}" srcOrd="2" destOrd="0" parTransId="{30AD2096-E358-D24B-8D73-A0F17435E3AA}" sibTransId="{BADE872C-BD84-DC4A-B160-EF216AE26AC6}"/>
    <dgm:cxn modelId="{A81050B7-1BF5-8041-9FF5-DCBB1839ED9C}" srcId="{8FF59ACB-30FC-744D-BD4B-78883683D6C4}" destId="{6ACA1937-5DAD-0D49-91FD-D112A326CCD4}" srcOrd="3" destOrd="0" parTransId="{C1193AFE-9B3E-1547-B753-FFDAE70AAC4B}" sibTransId="{08389A79-3DFE-9B48-8BE7-A406F103EEDD}"/>
    <dgm:cxn modelId="{A249D6B7-771A-6546-AD0E-7925C84BE359}" type="presOf" srcId="{F24C94BA-1610-5041-9C7F-44C89FEB610A}" destId="{050CB5D2-1989-774B-998E-97CB6DFA8858}" srcOrd="0" destOrd="1" presId="urn:microsoft.com/office/officeart/2005/8/layout/hList1"/>
    <dgm:cxn modelId="{48D913BC-A2CC-3F4E-BFCB-DA9FC5357BFB}" srcId="{E019378A-AF59-5542-A2CA-AD6968E173B0}" destId="{B636D0FD-86CE-4041-B336-040508CF5435}" srcOrd="3" destOrd="0" parTransId="{13E8C3C6-E5F8-3D4B-9D5D-06606F9F85B2}" sibTransId="{413E3458-A9ED-6E4A-9866-9A5088775A88}"/>
    <dgm:cxn modelId="{8626A1BC-5BAB-0C44-868F-FF18AF92088F}" type="presOf" srcId="{DDE8438F-060A-4245-8FBC-71CE8168A77D}" destId="{A00905CA-B873-CC4B-B8AD-3788D784470E}" srcOrd="0" destOrd="0" presId="urn:microsoft.com/office/officeart/2005/8/layout/hList1"/>
    <dgm:cxn modelId="{8322C3BD-14A3-504C-BFD3-63EA33F9BFF8}" type="presOf" srcId="{8FF59ACB-30FC-744D-BD4B-78883683D6C4}" destId="{4C38E488-17A6-7246-B026-CAAD6C390838}" srcOrd="0" destOrd="0" presId="urn:microsoft.com/office/officeart/2005/8/layout/hList1"/>
    <dgm:cxn modelId="{F81DC6C7-699C-434B-A23D-36D96E08BFBF}" type="presOf" srcId="{B9B12589-68B6-6C48-B307-81A27C5D864F}" destId="{050CB5D2-1989-774B-998E-97CB6DFA8858}" srcOrd="0" destOrd="3" presId="urn:microsoft.com/office/officeart/2005/8/layout/hList1"/>
    <dgm:cxn modelId="{0D07D8DA-96DE-0342-A5C6-69F1CA3718D5}" type="presOf" srcId="{DB1041A8-9DE4-6D42-8B62-A255E6508CDA}" destId="{7ACC3DCE-23C2-FC4D-810B-A046A3C4FB7E}" srcOrd="0" destOrd="0" presId="urn:microsoft.com/office/officeart/2005/8/layout/hList1"/>
    <dgm:cxn modelId="{FCE363E8-56D7-0345-B848-857B4D89C89E}" type="presOf" srcId="{B636D0FD-86CE-4041-B336-040508CF5435}" destId="{5BD27674-0DF4-714D-895E-6C13FC3196B2}" srcOrd="0" destOrd="3" presId="urn:microsoft.com/office/officeart/2005/8/layout/hList1"/>
    <dgm:cxn modelId="{4E7777E8-E5DB-554B-A4AC-F6B31E5FB52E}" type="presOf" srcId="{E019378A-AF59-5542-A2CA-AD6968E173B0}" destId="{7867E7CA-C806-C34E-BC0F-71B0674E6ED8}" srcOrd="0" destOrd="0" presId="urn:microsoft.com/office/officeart/2005/8/layout/hList1"/>
    <dgm:cxn modelId="{90B07CF2-E818-D64B-B9A2-453EC3469406}" srcId="{6C982A8F-8FD1-ED4B-B576-2EE86BD6B1C5}" destId="{6869D8DB-5675-A243-A04C-715CA4B370D0}" srcOrd="0" destOrd="0" parTransId="{C4201497-B8FD-CF40-900D-7B056873287A}" sibTransId="{A992ED00-101B-804B-8071-835B79C919EB}"/>
    <dgm:cxn modelId="{102683F7-FC3F-024D-BEDD-D0B72117BB3B}" srcId="{6C982A8F-8FD1-ED4B-B576-2EE86BD6B1C5}" destId="{F24C94BA-1610-5041-9C7F-44C89FEB610A}" srcOrd="1" destOrd="0" parTransId="{7EAC3D38-CAAE-6141-857B-D6E250015227}" sibTransId="{29682143-76ED-A74B-AC8B-B8B418483568}"/>
    <dgm:cxn modelId="{2B76D334-F4C0-B145-9F31-DACBAF5C171F}" type="presParOf" srcId="{7ACC3DCE-23C2-FC4D-810B-A046A3C4FB7E}" destId="{2423A103-5E80-CF44-AFFA-82F075DA0B1A}" srcOrd="0" destOrd="0" presId="urn:microsoft.com/office/officeart/2005/8/layout/hList1"/>
    <dgm:cxn modelId="{31539F96-DF9E-6941-8B5F-C6DC98810222}" type="presParOf" srcId="{2423A103-5E80-CF44-AFFA-82F075DA0B1A}" destId="{7867E7CA-C806-C34E-BC0F-71B0674E6ED8}" srcOrd="0" destOrd="0" presId="urn:microsoft.com/office/officeart/2005/8/layout/hList1"/>
    <dgm:cxn modelId="{CF098DF7-9C8D-944C-ADA1-7D2D33DAB76A}" type="presParOf" srcId="{2423A103-5E80-CF44-AFFA-82F075DA0B1A}" destId="{5BD27674-0DF4-714D-895E-6C13FC3196B2}" srcOrd="1" destOrd="0" presId="urn:microsoft.com/office/officeart/2005/8/layout/hList1"/>
    <dgm:cxn modelId="{0AC26DEC-47CD-564E-B190-CA7CB3257A3A}" type="presParOf" srcId="{7ACC3DCE-23C2-FC4D-810B-A046A3C4FB7E}" destId="{37DEC7A4-ED26-DD47-82EA-9470B1EF1F34}" srcOrd="1" destOrd="0" presId="urn:microsoft.com/office/officeart/2005/8/layout/hList1"/>
    <dgm:cxn modelId="{67097B9D-0B36-C04A-AB9E-09FED3707DD8}" type="presParOf" srcId="{7ACC3DCE-23C2-FC4D-810B-A046A3C4FB7E}" destId="{CDFD2279-B073-5A4D-B8D5-476896B84469}" srcOrd="2" destOrd="0" presId="urn:microsoft.com/office/officeart/2005/8/layout/hList1"/>
    <dgm:cxn modelId="{E7693D41-74F3-264D-8D11-1C62A01012E7}" type="presParOf" srcId="{CDFD2279-B073-5A4D-B8D5-476896B84469}" destId="{4C38E488-17A6-7246-B026-CAAD6C390838}" srcOrd="0" destOrd="0" presId="urn:microsoft.com/office/officeart/2005/8/layout/hList1"/>
    <dgm:cxn modelId="{1A8F2C8D-A646-3E42-9792-E827B9EF77B0}" type="presParOf" srcId="{CDFD2279-B073-5A4D-B8D5-476896B84469}" destId="{A00905CA-B873-CC4B-B8AD-3788D784470E}" srcOrd="1" destOrd="0" presId="urn:microsoft.com/office/officeart/2005/8/layout/hList1"/>
    <dgm:cxn modelId="{AE949C93-B9AA-7249-8EFA-FA9DF9F6F2BE}" type="presParOf" srcId="{7ACC3DCE-23C2-FC4D-810B-A046A3C4FB7E}" destId="{A696639C-9DFF-9946-9EBE-91D3BC404DF0}" srcOrd="3" destOrd="0" presId="urn:microsoft.com/office/officeart/2005/8/layout/hList1"/>
    <dgm:cxn modelId="{996A5EBF-44E9-2D4A-A12C-FD7BC8CB8B6F}" type="presParOf" srcId="{7ACC3DCE-23C2-FC4D-810B-A046A3C4FB7E}" destId="{95C12635-A081-494B-8EFB-235764124644}" srcOrd="4" destOrd="0" presId="urn:microsoft.com/office/officeart/2005/8/layout/hList1"/>
    <dgm:cxn modelId="{C0D32CC9-15FB-1B4A-89BE-C880C8996248}" type="presParOf" srcId="{95C12635-A081-494B-8EFB-235764124644}" destId="{86863283-25BF-0F4C-ADAA-67266205015B}" srcOrd="0" destOrd="0" presId="urn:microsoft.com/office/officeart/2005/8/layout/hList1"/>
    <dgm:cxn modelId="{D2C3E386-F496-B442-90B6-0E110E4016AF}" type="presParOf" srcId="{95C12635-A081-494B-8EFB-235764124644}" destId="{050CB5D2-1989-774B-998E-97CB6DFA8858}"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1041A8-9DE4-6D42-8B62-A255E6508CDA}" type="doc">
      <dgm:prSet loTypeId="urn:microsoft.com/office/officeart/2005/8/layout/hList1" loCatId="" qsTypeId="urn:microsoft.com/office/officeart/2005/8/quickstyle/simple1" qsCatId="simple" csTypeId="urn:microsoft.com/office/officeart/2005/8/colors/accent1_2" csCatId="accent1" phldr="1"/>
      <dgm:spPr/>
      <dgm:t>
        <a:bodyPr/>
        <a:lstStyle/>
        <a:p>
          <a:endParaRPr lang="en-US"/>
        </a:p>
      </dgm:t>
    </dgm:pt>
    <dgm:pt modelId="{B0BB2A1A-20ED-7244-BA96-6B89E349DCF1}">
      <dgm:prSet/>
      <dgm:spPr/>
      <dgm:t>
        <a:bodyPr/>
        <a:lstStyle/>
        <a:p>
          <a:r>
            <a:rPr lang="en-US" b="1" i="0" u="none" dirty="0"/>
            <a:t>Member Engagement</a:t>
          </a:r>
          <a:endParaRPr lang="en-US" b="0" i="0" u="none" dirty="0"/>
        </a:p>
      </dgm:t>
    </dgm:pt>
    <dgm:pt modelId="{163CA25C-75F0-784F-A2D8-AC0AF4792A64}" type="parTrans" cxnId="{FADC9117-CDE6-1444-BD50-59B11C97235F}">
      <dgm:prSet/>
      <dgm:spPr/>
      <dgm:t>
        <a:bodyPr/>
        <a:lstStyle/>
        <a:p>
          <a:endParaRPr lang="en-US"/>
        </a:p>
      </dgm:t>
    </dgm:pt>
    <dgm:pt modelId="{EF8DC256-8DE5-684A-8D47-B5C5598ECDFB}" type="sibTrans" cxnId="{FADC9117-CDE6-1444-BD50-59B11C97235F}">
      <dgm:prSet/>
      <dgm:spPr/>
      <dgm:t>
        <a:bodyPr/>
        <a:lstStyle/>
        <a:p>
          <a:endParaRPr lang="en-US"/>
        </a:p>
      </dgm:t>
    </dgm:pt>
    <dgm:pt modelId="{DAD942E5-E9C1-2A47-AA09-7BA98AB5BC04}">
      <dgm:prSet/>
      <dgm:spPr/>
      <dgm:t>
        <a:bodyPr/>
        <a:lstStyle/>
        <a:p>
          <a:r>
            <a:rPr lang="en-US" b="1" i="0" u="none" dirty="0"/>
            <a:t>Internal APSA Cross-Committee Engagement </a:t>
          </a:r>
          <a:endParaRPr lang="en-US" b="0" i="0" u="none" dirty="0"/>
        </a:p>
      </dgm:t>
    </dgm:pt>
    <dgm:pt modelId="{138CB2AB-C08A-FA47-A2A7-325B0C26B3E8}" type="parTrans" cxnId="{35885C92-CF88-BF43-886A-C62789FE77B4}">
      <dgm:prSet/>
      <dgm:spPr/>
      <dgm:t>
        <a:bodyPr/>
        <a:lstStyle/>
        <a:p>
          <a:endParaRPr lang="en-US"/>
        </a:p>
      </dgm:t>
    </dgm:pt>
    <dgm:pt modelId="{74174EB0-41A6-8049-96F4-B1EE60D5198C}" type="sibTrans" cxnId="{35885C92-CF88-BF43-886A-C62789FE77B4}">
      <dgm:prSet/>
      <dgm:spPr/>
      <dgm:t>
        <a:bodyPr/>
        <a:lstStyle/>
        <a:p>
          <a:endParaRPr lang="en-US"/>
        </a:p>
      </dgm:t>
    </dgm:pt>
    <dgm:pt modelId="{0E38CA11-27B8-9D47-950C-77A75B38A99F}">
      <dgm:prSet/>
      <dgm:spPr/>
      <dgm:t>
        <a:bodyPr/>
        <a:lstStyle/>
        <a:p>
          <a:r>
            <a:rPr lang="en-US" b="1" i="0" u="none" dirty="0"/>
            <a:t>External APSA Cross-Committee Engagement </a:t>
          </a:r>
          <a:endParaRPr lang="en-US" b="0" i="0" u="none" dirty="0"/>
        </a:p>
      </dgm:t>
    </dgm:pt>
    <dgm:pt modelId="{129B08DF-66B1-A247-BC44-F8E41E9F23F8}" type="parTrans" cxnId="{088A3412-A49A-E741-81B2-C5D0CC88DF97}">
      <dgm:prSet/>
      <dgm:spPr/>
      <dgm:t>
        <a:bodyPr/>
        <a:lstStyle/>
        <a:p>
          <a:endParaRPr lang="en-US"/>
        </a:p>
      </dgm:t>
    </dgm:pt>
    <dgm:pt modelId="{766D7C32-4FB3-F04F-B93E-B14FC9616EEB}" type="sibTrans" cxnId="{088A3412-A49A-E741-81B2-C5D0CC88DF97}">
      <dgm:prSet/>
      <dgm:spPr/>
      <dgm:t>
        <a:bodyPr/>
        <a:lstStyle/>
        <a:p>
          <a:endParaRPr lang="en-US"/>
        </a:p>
      </dgm:t>
    </dgm:pt>
    <dgm:pt modelId="{9E66CE55-793C-4745-9D4B-C587083D52A4}">
      <dgm:prSet/>
      <dgm:spPr/>
      <dgm:t>
        <a:bodyPr/>
        <a:lstStyle/>
        <a:p>
          <a:r>
            <a:rPr lang="en-US" b="0" i="0" u="none" dirty="0"/>
            <a:t>Needs for APSA membership</a:t>
          </a:r>
        </a:p>
      </dgm:t>
    </dgm:pt>
    <dgm:pt modelId="{A980F8F8-2943-AF48-9423-B20ED59E2CCB}" type="parTrans" cxnId="{2E3E77A5-0818-BC44-9844-A6167D255EE5}">
      <dgm:prSet/>
      <dgm:spPr/>
      <dgm:t>
        <a:bodyPr/>
        <a:lstStyle/>
        <a:p>
          <a:endParaRPr lang="en-US"/>
        </a:p>
      </dgm:t>
    </dgm:pt>
    <dgm:pt modelId="{3E800358-6832-C845-94A4-96DB0365D575}" type="sibTrans" cxnId="{2E3E77A5-0818-BC44-9844-A6167D255EE5}">
      <dgm:prSet/>
      <dgm:spPr/>
      <dgm:t>
        <a:bodyPr/>
        <a:lstStyle/>
        <a:p>
          <a:endParaRPr lang="en-US"/>
        </a:p>
      </dgm:t>
    </dgm:pt>
    <dgm:pt modelId="{A49077D1-400F-8243-A26D-58448EE42B3D}">
      <dgm:prSet/>
      <dgm:spPr/>
      <dgm:t>
        <a:bodyPr/>
        <a:lstStyle/>
        <a:p>
          <a:r>
            <a:rPr lang="en-US" b="0" i="0" u="none" dirty="0"/>
            <a:t>Career paths/mentoring</a:t>
          </a:r>
        </a:p>
      </dgm:t>
    </dgm:pt>
    <dgm:pt modelId="{5DCABBD4-5A46-3B49-9E24-C83C890F7869}" type="parTrans" cxnId="{6384DA74-C939-F041-970C-271155B568CE}">
      <dgm:prSet/>
      <dgm:spPr/>
      <dgm:t>
        <a:bodyPr/>
        <a:lstStyle/>
        <a:p>
          <a:endParaRPr lang="en-US"/>
        </a:p>
      </dgm:t>
    </dgm:pt>
    <dgm:pt modelId="{4E122A12-A7D5-8641-9950-F59B0CB7CB52}" type="sibTrans" cxnId="{6384DA74-C939-F041-970C-271155B568CE}">
      <dgm:prSet/>
      <dgm:spPr/>
      <dgm:t>
        <a:bodyPr/>
        <a:lstStyle/>
        <a:p>
          <a:endParaRPr lang="en-US"/>
        </a:p>
      </dgm:t>
    </dgm:pt>
    <dgm:pt modelId="{0FFB999B-E40A-F546-8261-D26CC64E30BA}">
      <dgm:prSet/>
      <dgm:spPr/>
      <dgm:t>
        <a:bodyPr/>
        <a:lstStyle/>
        <a:p>
          <a:r>
            <a:rPr lang="en-US" b="0" i="0" u="none" dirty="0"/>
            <a:t>Potential Joint Content</a:t>
          </a:r>
        </a:p>
      </dgm:t>
    </dgm:pt>
    <dgm:pt modelId="{43E9D8BF-6DDF-DC4C-B2EF-27D78AD077CE}" type="parTrans" cxnId="{AE1E0357-23F4-D541-BF0E-2CE9A1F979EC}">
      <dgm:prSet/>
      <dgm:spPr/>
      <dgm:t>
        <a:bodyPr/>
        <a:lstStyle/>
        <a:p>
          <a:endParaRPr lang="en-US"/>
        </a:p>
      </dgm:t>
    </dgm:pt>
    <dgm:pt modelId="{B09CD324-3261-4C41-8838-B507B1067AF7}" type="sibTrans" cxnId="{AE1E0357-23F4-D541-BF0E-2CE9A1F979EC}">
      <dgm:prSet/>
      <dgm:spPr/>
      <dgm:t>
        <a:bodyPr/>
        <a:lstStyle/>
        <a:p>
          <a:endParaRPr lang="en-US"/>
        </a:p>
      </dgm:t>
    </dgm:pt>
    <dgm:pt modelId="{C864B72C-CE3D-E04A-B113-4CB2001FAA6C}">
      <dgm:prSet/>
      <dgm:spPr/>
      <dgm:t>
        <a:bodyPr/>
        <a:lstStyle/>
        <a:p>
          <a:r>
            <a:rPr lang="en-US" b="0" i="0" u="none" dirty="0"/>
            <a:t>Global is Local</a:t>
          </a:r>
        </a:p>
      </dgm:t>
    </dgm:pt>
    <dgm:pt modelId="{2DEB9530-6666-1346-BD96-3AAB2436FD2E}" type="parTrans" cxnId="{1B81C8F9-9233-DE45-B206-EEDFCA9CA223}">
      <dgm:prSet/>
      <dgm:spPr/>
      <dgm:t>
        <a:bodyPr/>
        <a:lstStyle/>
        <a:p>
          <a:endParaRPr lang="en-US"/>
        </a:p>
      </dgm:t>
    </dgm:pt>
    <dgm:pt modelId="{C7E55D06-9BBF-D849-9D5C-B21662D1835B}" type="sibTrans" cxnId="{1B81C8F9-9233-DE45-B206-EEDFCA9CA223}">
      <dgm:prSet/>
      <dgm:spPr/>
      <dgm:t>
        <a:bodyPr/>
        <a:lstStyle/>
        <a:p>
          <a:endParaRPr lang="en-US"/>
        </a:p>
      </dgm:t>
    </dgm:pt>
    <dgm:pt modelId="{A4F5152B-4507-9849-8903-B48D92B5D70E}">
      <dgm:prSet/>
      <dgm:spPr/>
      <dgm:t>
        <a:bodyPr/>
        <a:lstStyle/>
        <a:p>
          <a:r>
            <a:rPr lang="en-US" b="0" i="0" u="none" dirty="0"/>
            <a:t>Innovation is Global</a:t>
          </a:r>
        </a:p>
      </dgm:t>
    </dgm:pt>
    <dgm:pt modelId="{B7975E23-E7B6-8E44-B2ED-AB01CFFC7EB5}" type="parTrans" cxnId="{5D13F2FA-CA61-A249-89B5-E48519DF307C}">
      <dgm:prSet/>
      <dgm:spPr/>
      <dgm:t>
        <a:bodyPr/>
        <a:lstStyle/>
        <a:p>
          <a:endParaRPr lang="en-US"/>
        </a:p>
      </dgm:t>
    </dgm:pt>
    <dgm:pt modelId="{A209823F-B93E-8D4A-AACC-6302A0A40C13}" type="sibTrans" cxnId="{5D13F2FA-CA61-A249-89B5-E48519DF307C}">
      <dgm:prSet/>
      <dgm:spPr/>
      <dgm:t>
        <a:bodyPr/>
        <a:lstStyle/>
        <a:p>
          <a:endParaRPr lang="en-US"/>
        </a:p>
      </dgm:t>
    </dgm:pt>
    <dgm:pt modelId="{9F2523EA-2579-3346-A561-D2766B63A2FB}">
      <dgm:prSet/>
      <dgm:spPr/>
      <dgm:t>
        <a:bodyPr/>
        <a:lstStyle/>
        <a:p>
          <a:r>
            <a:rPr lang="en-US" b="0" i="0" u="none" dirty="0"/>
            <a:t>Quality, Equity, Diversity, Rurality . . .</a:t>
          </a:r>
        </a:p>
      </dgm:t>
    </dgm:pt>
    <dgm:pt modelId="{327EED29-0212-D04E-9294-20C7C3BD73A0}" type="parTrans" cxnId="{0263BD70-CAB2-DD4E-8E4D-337C81294427}">
      <dgm:prSet/>
      <dgm:spPr/>
      <dgm:t>
        <a:bodyPr/>
        <a:lstStyle/>
        <a:p>
          <a:endParaRPr lang="en-US"/>
        </a:p>
      </dgm:t>
    </dgm:pt>
    <dgm:pt modelId="{48D7F7AD-087F-2C4E-8247-C5E52107F22F}" type="sibTrans" cxnId="{0263BD70-CAB2-DD4E-8E4D-337C81294427}">
      <dgm:prSet/>
      <dgm:spPr/>
      <dgm:t>
        <a:bodyPr/>
        <a:lstStyle/>
        <a:p>
          <a:endParaRPr lang="en-US"/>
        </a:p>
      </dgm:t>
    </dgm:pt>
    <dgm:pt modelId="{24B50EFB-05E7-244A-8D7B-98BB14305657}">
      <dgm:prSet/>
      <dgm:spPr/>
      <dgm:t>
        <a:bodyPr/>
        <a:lstStyle/>
        <a:p>
          <a:r>
            <a:rPr lang="en-US" b="0" i="0" u="none" dirty="0"/>
            <a:t>GICS, AAGS, ACS</a:t>
          </a:r>
        </a:p>
      </dgm:t>
    </dgm:pt>
    <dgm:pt modelId="{BB26BFE0-25B1-1D48-985A-894900EE657F}" type="parTrans" cxnId="{D085DDFA-3F24-4F46-8D38-E3F52792FD47}">
      <dgm:prSet/>
      <dgm:spPr/>
      <dgm:t>
        <a:bodyPr/>
        <a:lstStyle/>
        <a:p>
          <a:endParaRPr lang="en-US"/>
        </a:p>
      </dgm:t>
    </dgm:pt>
    <dgm:pt modelId="{A7DEB072-AB7E-0040-93F0-3C2E0219B478}" type="sibTrans" cxnId="{D085DDFA-3F24-4F46-8D38-E3F52792FD47}">
      <dgm:prSet/>
      <dgm:spPr/>
      <dgm:t>
        <a:bodyPr/>
        <a:lstStyle/>
        <a:p>
          <a:endParaRPr lang="en-US"/>
        </a:p>
      </dgm:t>
    </dgm:pt>
    <dgm:pt modelId="{74C33B7D-5470-CF4E-A600-A0D50F5BDDC2}">
      <dgm:prSet/>
      <dgm:spPr/>
      <dgm:t>
        <a:bodyPr/>
        <a:lstStyle/>
        <a:p>
          <a:r>
            <a:rPr lang="en-US" b="0" i="0" u="none" dirty="0"/>
            <a:t>International Memberships</a:t>
          </a:r>
        </a:p>
      </dgm:t>
    </dgm:pt>
    <dgm:pt modelId="{708F3363-0D87-F447-909A-7033AC3B41E5}" type="parTrans" cxnId="{A8C6A1DE-5C99-C645-B5BE-993D860682BC}">
      <dgm:prSet/>
      <dgm:spPr/>
      <dgm:t>
        <a:bodyPr/>
        <a:lstStyle/>
        <a:p>
          <a:endParaRPr lang="en-US"/>
        </a:p>
      </dgm:t>
    </dgm:pt>
    <dgm:pt modelId="{C146F225-5540-A147-9557-FF3210EAE652}" type="sibTrans" cxnId="{A8C6A1DE-5C99-C645-B5BE-993D860682BC}">
      <dgm:prSet/>
      <dgm:spPr/>
      <dgm:t>
        <a:bodyPr/>
        <a:lstStyle/>
        <a:p>
          <a:endParaRPr lang="en-US"/>
        </a:p>
      </dgm:t>
    </dgm:pt>
    <dgm:pt modelId="{F917688B-46A8-7C42-920E-DC5C0B8ED102}">
      <dgm:prSet/>
      <dgm:spPr/>
      <dgm:t>
        <a:bodyPr/>
        <a:lstStyle/>
        <a:p>
          <a:r>
            <a:rPr lang="en-US" b="0" i="0" u="none" dirty="0"/>
            <a:t>Joint CAPS Annual Meeting content</a:t>
          </a:r>
        </a:p>
      </dgm:t>
    </dgm:pt>
    <dgm:pt modelId="{DD1E8FBC-7C2B-4243-B72C-448F18FCF665}" type="parTrans" cxnId="{B9AD1359-BF51-D848-B9C3-8B549A84C6B2}">
      <dgm:prSet/>
      <dgm:spPr/>
      <dgm:t>
        <a:bodyPr/>
        <a:lstStyle/>
        <a:p>
          <a:endParaRPr lang="en-US"/>
        </a:p>
      </dgm:t>
    </dgm:pt>
    <dgm:pt modelId="{45C7C096-5DBC-4C4F-8971-C2954592E786}" type="sibTrans" cxnId="{B9AD1359-BF51-D848-B9C3-8B549A84C6B2}">
      <dgm:prSet/>
      <dgm:spPr/>
      <dgm:t>
        <a:bodyPr/>
        <a:lstStyle/>
        <a:p>
          <a:endParaRPr lang="en-US"/>
        </a:p>
      </dgm:t>
    </dgm:pt>
    <dgm:pt modelId="{7ACC3DCE-23C2-FC4D-810B-A046A3C4FB7E}" type="pres">
      <dgm:prSet presAssocID="{DB1041A8-9DE4-6D42-8B62-A255E6508CDA}" presName="Name0" presStyleCnt="0">
        <dgm:presLayoutVars>
          <dgm:dir/>
          <dgm:animLvl val="lvl"/>
          <dgm:resizeHandles val="exact"/>
        </dgm:presLayoutVars>
      </dgm:prSet>
      <dgm:spPr/>
    </dgm:pt>
    <dgm:pt modelId="{9AACBFF3-C2D1-2D45-BF56-A0511612DD63}" type="pres">
      <dgm:prSet presAssocID="{B0BB2A1A-20ED-7244-BA96-6B89E349DCF1}" presName="composite" presStyleCnt="0"/>
      <dgm:spPr/>
    </dgm:pt>
    <dgm:pt modelId="{6689597A-7146-2C4D-9B54-F9E93D6DFC0A}" type="pres">
      <dgm:prSet presAssocID="{B0BB2A1A-20ED-7244-BA96-6B89E349DCF1}" presName="parTx" presStyleLbl="alignNode1" presStyleIdx="0" presStyleCnt="3">
        <dgm:presLayoutVars>
          <dgm:chMax val="0"/>
          <dgm:chPref val="0"/>
          <dgm:bulletEnabled val="1"/>
        </dgm:presLayoutVars>
      </dgm:prSet>
      <dgm:spPr/>
    </dgm:pt>
    <dgm:pt modelId="{AA291473-80DA-A84A-8E7F-499CBC373BE8}" type="pres">
      <dgm:prSet presAssocID="{B0BB2A1A-20ED-7244-BA96-6B89E349DCF1}" presName="desTx" presStyleLbl="alignAccFollowNode1" presStyleIdx="0" presStyleCnt="3">
        <dgm:presLayoutVars>
          <dgm:bulletEnabled val="1"/>
        </dgm:presLayoutVars>
      </dgm:prSet>
      <dgm:spPr/>
    </dgm:pt>
    <dgm:pt modelId="{277CF0C2-6570-864C-BD64-99ADB1EFFBAF}" type="pres">
      <dgm:prSet presAssocID="{EF8DC256-8DE5-684A-8D47-B5C5598ECDFB}" presName="space" presStyleCnt="0"/>
      <dgm:spPr/>
    </dgm:pt>
    <dgm:pt modelId="{1174E80F-90D9-BF4A-A399-F7AD6E08FC0F}" type="pres">
      <dgm:prSet presAssocID="{DAD942E5-E9C1-2A47-AA09-7BA98AB5BC04}" presName="composite" presStyleCnt="0"/>
      <dgm:spPr/>
    </dgm:pt>
    <dgm:pt modelId="{14F1E929-BEDA-7A40-9D96-DD97B27D170C}" type="pres">
      <dgm:prSet presAssocID="{DAD942E5-E9C1-2A47-AA09-7BA98AB5BC04}" presName="parTx" presStyleLbl="alignNode1" presStyleIdx="1" presStyleCnt="3">
        <dgm:presLayoutVars>
          <dgm:chMax val="0"/>
          <dgm:chPref val="0"/>
          <dgm:bulletEnabled val="1"/>
        </dgm:presLayoutVars>
      </dgm:prSet>
      <dgm:spPr/>
    </dgm:pt>
    <dgm:pt modelId="{06668EDD-AFA9-BD41-95C4-915868BF9477}" type="pres">
      <dgm:prSet presAssocID="{DAD942E5-E9C1-2A47-AA09-7BA98AB5BC04}" presName="desTx" presStyleLbl="alignAccFollowNode1" presStyleIdx="1" presStyleCnt="3">
        <dgm:presLayoutVars>
          <dgm:bulletEnabled val="1"/>
        </dgm:presLayoutVars>
      </dgm:prSet>
      <dgm:spPr/>
    </dgm:pt>
    <dgm:pt modelId="{9AE1FBDA-F48A-5B4D-B254-36288AA0F1AE}" type="pres">
      <dgm:prSet presAssocID="{74174EB0-41A6-8049-96F4-B1EE60D5198C}" presName="space" presStyleCnt="0"/>
      <dgm:spPr/>
    </dgm:pt>
    <dgm:pt modelId="{BD2C05D5-1BDB-7241-8E69-C2B5692CE890}" type="pres">
      <dgm:prSet presAssocID="{0E38CA11-27B8-9D47-950C-77A75B38A99F}" presName="composite" presStyleCnt="0"/>
      <dgm:spPr/>
    </dgm:pt>
    <dgm:pt modelId="{94B0E977-FFFC-E746-87F5-E8DA94C53755}" type="pres">
      <dgm:prSet presAssocID="{0E38CA11-27B8-9D47-950C-77A75B38A99F}" presName="parTx" presStyleLbl="alignNode1" presStyleIdx="2" presStyleCnt="3">
        <dgm:presLayoutVars>
          <dgm:chMax val="0"/>
          <dgm:chPref val="0"/>
          <dgm:bulletEnabled val="1"/>
        </dgm:presLayoutVars>
      </dgm:prSet>
      <dgm:spPr/>
    </dgm:pt>
    <dgm:pt modelId="{2781E54B-4A70-EB41-8607-AB5421F6EC10}" type="pres">
      <dgm:prSet presAssocID="{0E38CA11-27B8-9D47-950C-77A75B38A99F}" presName="desTx" presStyleLbl="alignAccFollowNode1" presStyleIdx="2" presStyleCnt="3">
        <dgm:presLayoutVars>
          <dgm:bulletEnabled val="1"/>
        </dgm:presLayoutVars>
      </dgm:prSet>
      <dgm:spPr/>
    </dgm:pt>
  </dgm:ptLst>
  <dgm:cxnLst>
    <dgm:cxn modelId="{0471EA05-1BE6-A444-A988-5025D459B431}" type="presOf" srcId="{C864B72C-CE3D-E04A-B113-4CB2001FAA6C}" destId="{06668EDD-AFA9-BD41-95C4-915868BF9477}" srcOrd="0" destOrd="0" presId="urn:microsoft.com/office/officeart/2005/8/layout/hList1"/>
    <dgm:cxn modelId="{088A3412-A49A-E741-81B2-C5D0CC88DF97}" srcId="{DB1041A8-9DE4-6D42-8B62-A255E6508CDA}" destId="{0E38CA11-27B8-9D47-950C-77A75B38A99F}" srcOrd="2" destOrd="0" parTransId="{129B08DF-66B1-A247-BC44-F8E41E9F23F8}" sibTransId="{766D7C32-4FB3-F04F-B93E-B14FC9616EEB}"/>
    <dgm:cxn modelId="{FADC9117-CDE6-1444-BD50-59B11C97235F}" srcId="{DB1041A8-9DE4-6D42-8B62-A255E6508CDA}" destId="{B0BB2A1A-20ED-7244-BA96-6B89E349DCF1}" srcOrd="0" destOrd="0" parTransId="{163CA25C-75F0-784F-A2D8-AC0AF4792A64}" sibTransId="{EF8DC256-8DE5-684A-8D47-B5C5598ECDFB}"/>
    <dgm:cxn modelId="{58FFD727-A875-B942-A1D9-9804BC9FF86B}" type="presOf" srcId="{9E66CE55-793C-4745-9D4B-C587083D52A4}" destId="{AA291473-80DA-A84A-8E7F-499CBC373BE8}" srcOrd="0" destOrd="0" presId="urn:microsoft.com/office/officeart/2005/8/layout/hList1"/>
    <dgm:cxn modelId="{1660D73A-A61C-AF4C-9787-3930B73B108A}" type="presOf" srcId="{0E38CA11-27B8-9D47-950C-77A75B38A99F}" destId="{94B0E977-FFFC-E746-87F5-E8DA94C53755}" srcOrd="0" destOrd="0" presId="urn:microsoft.com/office/officeart/2005/8/layout/hList1"/>
    <dgm:cxn modelId="{BA7D6D48-C4CB-C742-821D-542685E297D5}" type="presOf" srcId="{A4F5152B-4507-9849-8903-B48D92B5D70E}" destId="{06668EDD-AFA9-BD41-95C4-915868BF9477}" srcOrd="0" destOrd="1" presId="urn:microsoft.com/office/officeart/2005/8/layout/hList1"/>
    <dgm:cxn modelId="{5A407349-B989-C44D-AD95-131B54E252CB}" type="presOf" srcId="{0FFB999B-E40A-F546-8261-D26CC64E30BA}" destId="{AA291473-80DA-A84A-8E7F-499CBC373BE8}" srcOrd="0" destOrd="2" presId="urn:microsoft.com/office/officeart/2005/8/layout/hList1"/>
    <dgm:cxn modelId="{AE1E0357-23F4-D541-BF0E-2CE9A1F979EC}" srcId="{B0BB2A1A-20ED-7244-BA96-6B89E349DCF1}" destId="{0FFB999B-E40A-F546-8261-D26CC64E30BA}" srcOrd="2" destOrd="0" parTransId="{43E9D8BF-6DDF-DC4C-B2EF-27D78AD077CE}" sibTransId="{B09CD324-3261-4C41-8838-B507B1067AF7}"/>
    <dgm:cxn modelId="{B9AD1359-BF51-D848-B9C3-8B549A84C6B2}" srcId="{0E38CA11-27B8-9D47-950C-77A75B38A99F}" destId="{F917688B-46A8-7C42-920E-DC5C0B8ED102}" srcOrd="2" destOrd="0" parTransId="{DD1E8FBC-7C2B-4243-B72C-448F18FCF665}" sibTransId="{45C7C096-5DBC-4C4F-8971-C2954592E786}"/>
    <dgm:cxn modelId="{254E786F-D784-284B-9C2B-1F2B2EAAF3BB}" type="presOf" srcId="{74C33B7D-5470-CF4E-A600-A0D50F5BDDC2}" destId="{2781E54B-4A70-EB41-8607-AB5421F6EC10}" srcOrd="0" destOrd="1" presId="urn:microsoft.com/office/officeart/2005/8/layout/hList1"/>
    <dgm:cxn modelId="{5F0DD56F-ACEF-5E49-9B95-D8CDECE3F65D}" type="presOf" srcId="{24B50EFB-05E7-244A-8D7B-98BB14305657}" destId="{2781E54B-4A70-EB41-8607-AB5421F6EC10}" srcOrd="0" destOrd="0" presId="urn:microsoft.com/office/officeart/2005/8/layout/hList1"/>
    <dgm:cxn modelId="{0263BD70-CAB2-DD4E-8E4D-337C81294427}" srcId="{DAD942E5-E9C1-2A47-AA09-7BA98AB5BC04}" destId="{9F2523EA-2579-3346-A561-D2766B63A2FB}" srcOrd="2" destOrd="0" parTransId="{327EED29-0212-D04E-9294-20C7C3BD73A0}" sibTransId="{48D7F7AD-087F-2C4E-8247-C5E52107F22F}"/>
    <dgm:cxn modelId="{6384DA74-C939-F041-970C-271155B568CE}" srcId="{B0BB2A1A-20ED-7244-BA96-6B89E349DCF1}" destId="{A49077D1-400F-8243-A26D-58448EE42B3D}" srcOrd="1" destOrd="0" parTransId="{5DCABBD4-5A46-3B49-9E24-C83C890F7869}" sibTransId="{4E122A12-A7D5-8641-9950-F59B0CB7CB52}"/>
    <dgm:cxn modelId="{58C5B983-B997-FD4E-8344-655DCF502BEB}" type="presOf" srcId="{B0BB2A1A-20ED-7244-BA96-6B89E349DCF1}" destId="{6689597A-7146-2C4D-9B54-F9E93D6DFC0A}" srcOrd="0" destOrd="0" presId="urn:microsoft.com/office/officeart/2005/8/layout/hList1"/>
    <dgm:cxn modelId="{35885C92-CF88-BF43-886A-C62789FE77B4}" srcId="{DB1041A8-9DE4-6D42-8B62-A255E6508CDA}" destId="{DAD942E5-E9C1-2A47-AA09-7BA98AB5BC04}" srcOrd="1" destOrd="0" parTransId="{138CB2AB-C08A-FA47-A2A7-325B0C26B3E8}" sibTransId="{74174EB0-41A6-8049-96F4-B1EE60D5198C}"/>
    <dgm:cxn modelId="{FD6C409C-6882-F449-BFEF-F763CFA75C17}" type="presOf" srcId="{9F2523EA-2579-3346-A561-D2766B63A2FB}" destId="{06668EDD-AFA9-BD41-95C4-915868BF9477}" srcOrd="0" destOrd="2" presId="urn:microsoft.com/office/officeart/2005/8/layout/hList1"/>
    <dgm:cxn modelId="{2E3E77A5-0818-BC44-9844-A6167D255EE5}" srcId="{B0BB2A1A-20ED-7244-BA96-6B89E349DCF1}" destId="{9E66CE55-793C-4745-9D4B-C587083D52A4}" srcOrd="0" destOrd="0" parTransId="{A980F8F8-2943-AF48-9423-B20ED59E2CCB}" sibTransId="{3E800358-6832-C845-94A4-96DB0365D575}"/>
    <dgm:cxn modelId="{0A9633B2-BBE4-2C47-8A56-7B8555F49AC8}" type="presOf" srcId="{F917688B-46A8-7C42-920E-DC5C0B8ED102}" destId="{2781E54B-4A70-EB41-8607-AB5421F6EC10}" srcOrd="0" destOrd="2" presId="urn:microsoft.com/office/officeart/2005/8/layout/hList1"/>
    <dgm:cxn modelId="{A3EABEB4-E0BC-554C-A762-E464D685475E}" type="presOf" srcId="{DAD942E5-E9C1-2A47-AA09-7BA98AB5BC04}" destId="{14F1E929-BEDA-7A40-9D96-DD97B27D170C}" srcOrd="0" destOrd="0" presId="urn:microsoft.com/office/officeart/2005/8/layout/hList1"/>
    <dgm:cxn modelId="{3B743DC3-74C2-3348-AEBE-F3D46B4C9DEA}" type="presOf" srcId="{A49077D1-400F-8243-A26D-58448EE42B3D}" destId="{AA291473-80DA-A84A-8E7F-499CBC373BE8}" srcOrd="0" destOrd="1" presId="urn:microsoft.com/office/officeart/2005/8/layout/hList1"/>
    <dgm:cxn modelId="{0D07D8DA-96DE-0342-A5C6-69F1CA3718D5}" type="presOf" srcId="{DB1041A8-9DE4-6D42-8B62-A255E6508CDA}" destId="{7ACC3DCE-23C2-FC4D-810B-A046A3C4FB7E}" srcOrd="0" destOrd="0" presId="urn:microsoft.com/office/officeart/2005/8/layout/hList1"/>
    <dgm:cxn modelId="{A8C6A1DE-5C99-C645-B5BE-993D860682BC}" srcId="{0E38CA11-27B8-9D47-950C-77A75B38A99F}" destId="{74C33B7D-5470-CF4E-A600-A0D50F5BDDC2}" srcOrd="1" destOrd="0" parTransId="{708F3363-0D87-F447-909A-7033AC3B41E5}" sibTransId="{C146F225-5540-A147-9557-FF3210EAE652}"/>
    <dgm:cxn modelId="{1B81C8F9-9233-DE45-B206-EEDFCA9CA223}" srcId="{DAD942E5-E9C1-2A47-AA09-7BA98AB5BC04}" destId="{C864B72C-CE3D-E04A-B113-4CB2001FAA6C}" srcOrd="0" destOrd="0" parTransId="{2DEB9530-6666-1346-BD96-3AAB2436FD2E}" sibTransId="{C7E55D06-9BBF-D849-9D5C-B21662D1835B}"/>
    <dgm:cxn modelId="{D085DDFA-3F24-4F46-8D38-E3F52792FD47}" srcId="{0E38CA11-27B8-9D47-950C-77A75B38A99F}" destId="{24B50EFB-05E7-244A-8D7B-98BB14305657}" srcOrd="0" destOrd="0" parTransId="{BB26BFE0-25B1-1D48-985A-894900EE657F}" sibTransId="{A7DEB072-AB7E-0040-93F0-3C2E0219B478}"/>
    <dgm:cxn modelId="{5D13F2FA-CA61-A249-89B5-E48519DF307C}" srcId="{DAD942E5-E9C1-2A47-AA09-7BA98AB5BC04}" destId="{A4F5152B-4507-9849-8903-B48D92B5D70E}" srcOrd="1" destOrd="0" parTransId="{B7975E23-E7B6-8E44-B2ED-AB01CFFC7EB5}" sibTransId="{A209823F-B93E-8D4A-AACC-6302A0A40C13}"/>
    <dgm:cxn modelId="{53A5DFD5-922B-FE4F-B3D7-671443BA1C3F}" type="presParOf" srcId="{7ACC3DCE-23C2-FC4D-810B-A046A3C4FB7E}" destId="{9AACBFF3-C2D1-2D45-BF56-A0511612DD63}" srcOrd="0" destOrd="0" presId="urn:microsoft.com/office/officeart/2005/8/layout/hList1"/>
    <dgm:cxn modelId="{BAF2C2DD-EA00-1D48-B1F4-ABF6E59EDE7A}" type="presParOf" srcId="{9AACBFF3-C2D1-2D45-BF56-A0511612DD63}" destId="{6689597A-7146-2C4D-9B54-F9E93D6DFC0A}" srcOrd="0" destOrd="0" presId="urn:microsoft.com/office/officeart/2005/8/layout/hList1"/>
    <dgm:cxn modelId="{500A16C7-CAF6-5D40-97FE-7F7864DAA251}" type="presParOf" srcId="{9AACBFF3-C2D1-2D45-BF56-A0511612DD63}" destId="{AA291473-80DA-A84A-8E7F-499CBC373BE8}" srcOrd="1" destOrd="0" presId="urn:microsoft.com/office/officeart/2005/8/layout/hList1"/>
    <dgm:cxn modelId="{486C3E16-E1CA-8846-873C-11354452764B}" type="presParOf" srcId="{7ACC3DCE-23C2-FC4D-810B-A046A3C4FB7E}" destId="{277CF0C2-6570-864C-BD64-99ADB1EFFBAF}" srcOrd="1" destOrd="0" presId="urn:microsoft.com/office/officeart/2005/8/layout/hList1"/>
    <dgm:cxn modelId="{41BDED66-172A-CC48-B0AB-E1B8FD59B572}" type="presParOf" srcId="{7ACC3DCE-23C2-FC4D-810B-A046A3C4FB7E}" destId="{1174E80F-90D9-BF4A-A399-F7AD6E08FC0F}" srcOrd="2" destOrd="0" presId="urn:microsoft.com/office/officeart/2005/8/layout/hList1"/>
    <dgm:cxn modelId="{95451713-3B15-5B4C-B538-1163D579B396}" type="presParOf" srcId="{1174E80F-90D9-BF4A-A399-F7AD6E08FC0F}" destId="{14F1E929-BEDA-7A40-9D96-DD97B27D170C}" srcOrd="0" destOrd="0" presId="urn:microsoft.com/office/officeart/2005/8/layout/hList1"/>
    <dgm:cxn modelId="{1C451B64-4BF3-AA4C-B742-1EB558FCA34E}" type="presParOf" srcId="{1174E80F-90D9-BF4A-A399-F7AD6E08FC0F}" destId="{06668EDD-AFA9-BD41-95C4-915868BF9477}" srcOrd="1" destOrd="0" presId="urn:microsoft.com/office/officeart/2005/8/layout/hList1"/>
    <dgm:cxn modelId="{53AE746E-A713-4D44-B4EC-9FDC917DB9FD}" type="presParOf" srcId="{7ACC3DCE-23C2-FC4D-810B-A046A3C4FB7E}" destId="{9AE1FBDA-F48A-5B4D-B254-36288AA0F1AE}" srcOrd="3" destOrd="0" presId="urn:microsoft.com/office/officeart/2005/8/layout/hList1"/>
    <dgm:cxn modelId="{C5911B2C-B8D6-DC49-939E-C01F2280D116}" type="presParOf" srcId="{7ACC3DCE-23C2-FC4D-810B-A046A3C4FB7E}" destId="{BD2C05D5-1BDB-7241-8E69-C2B5692CE890}" srcOrd="4" destOrd="0" presId="urn:microsoft.com/office/officeart/2005/8/layout/hList1"/>
    <dgm:cxn modelId="{8A69B911-9B06-2A43-BAC3-72D61D7ADF60}" type="presParOf" srcId="{BD2C05D5-1BDB-7241-8E69-C2B5692CE890}" destId="{94B0E977-FFFC-E746-87F5-E8DA94C53755}" srcOrd="0" destOrd="0" presId="urn:microsoft.com/office/officeart/2005/8/layout/hList1"/>
    <dgm:cxn modelId="{20D51AF5-D149-604A-854C-55F7A25F7DE3}" type="presParOf" srcId="{BD2C05D5-1BDB-7241-8E69-C2B5692CE890}" destId="{2781E54B-4A70-EB41-8607-AB5421F6EC10}" srcOrd="1" destOrd="0" presId="urn:microsoft.com/office/officeart/2005/8/layout/hLis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67E7CA-C806-C34E-BC0F-71B0674E6ED8}">
      <dsp:nvSpPr>
        <dsp:cNvPr id="0" name=""/>
        <dsp:cNvSpPr/>
      </dsp:nvSpPr>
      <dsp:spPr>
        <a:xfrm>
          <a:off x="2805" y="102068"/>
          <a:ext cx="2735438" cy="75772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1" i="0" u="none" kern="1200" dirty="0"/>
            <a:t>Global Surgery Research Grant</a:t>
          </a:r>
          <a:endParaRPr lang="en-US" sz="2100" kern="1200" dirty="0"/>
        </a:p>
      </dsp:txBody>
      <dsp:txXfrm>
        <a:off x="2805" y="102068"/>
        <a:ext cx="2735438" cy="757729"/>
      </dsp:txXfrm>
    </dsp:sp>
    <dsp:sp modelId="{5BD27674-0DF4-714D-895E-6C13FC3196B2}">
      <dsp:nvSpPr>
        <dsp:cNvPr id="0" name=""/>
        <dsp:cNvSpPr/>
      </dsp:nvSpPr>
      <dsp:spPr>
        <a:xfrm>
          <a:off x="2805" y="859798"/>
          <a:ext cx="2735438" cy="190228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kern="1200" dirty="0"/>
            <a:t>APSA Sponsors</a:t>
          </a:r>
        </a:p>
        <a:p>
          <a:pPr marL="228600" lvl="1" indent="-228600" algn="l" defTabSz="933450">
            <a:lnSpc>
              <a:spcPct val="90000"/>
            </a:lnSpc>
            <a:spcBef>
              <a:spcPct val="0"/>
            </a:spcBef>
            <a:spcAft>
              <a:spcPct val="15000"/>
            </a:spcAft>
            <a:buChar char="•"/>
          </a:pPr>
          <a:r>
            <a:rPr lang="en-US" sz="2100" kern="1200" dirty="0"/>
            <a:t>Feedback</a:t>
          </a:r>
        </a:p>
        <a:p>
          <a:pPr marL="228600" lvl="1" indent="-228600" algn="l" defTabSz="933450">
            <a:lnSpc>
              <a:spcPct val="90000"/>
            </a:lnSpc>
            <a:spcBef>
              <a:spcPct val="0"/>
            </a:spcBef>
            <a:spcAft>
              <a:spcPct val="15000"/>
            </a:spcAft>
            <a:buChar char="•"/>
          </a:pPr>
          <a:r>
            <a:rPr lang="en-US" sz="2100" kern="1200" dirty="0"/>
            <a:t>2023 Awardee Reports</a:t>
          </a:r>
        </a:p>
        <a:p>
          <a:pPr marL="228600" lvl="1" indent="-228600" algn="l" defTabSz="933450">
            <a:lnSpc>
              <a:spcPct val="90000"/>
            </a:lnSpc>
            <a:spcBef>
              <a:spcPct val="0"/>
            </a:spcBef>
            <a:spcAft>
              <a:spcPct val="15000"/>
            </a:spcAft>
            <a:buChar char="•"/>
          </a:pPr>
          <a:r>
            <a:rPr lang="en-US" sz="2100" kern="1200" dirty="0"/>
            <a:t>More, more, more</a:t>
          </a:r>
        </a:p>
      </dsp:txBody>
      <dsp:txXfrm>
        <a:off x="2805" y="859798"/>
        <a:ext cx="2735438" cy="1902285"/>
      </dsp:txXfrm>
    </dsp:sp>
    <dsp:sp modelId="{4C38E488-17A6-7246-B026-CAAD6C390838}">
      <dsp:nvSpPr>
        <dsp:cNvPr id="0" name=""/>
        <dsp:cNvSpPr/>
      </dsp:nvSpPr>
      <dsp:spPr>
        <a:xfrm>
          <a:off x="3121205" y="102068"/>
          <a:ext cx="2735438" cy="75772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1" i="0" u="none" kern="1200" dirty="0"/>
            <a:t>ACS H.O.P.E</a:t>
          </a:r>
          <a:r>
            <a:rPr lang="en-US" sz="2100" b="0" i="0" u="none" kern="1200" dirty="0"/>
            <a:t>.</a:t>
          </a:r>
        </a:p>
      </dsp:txBody>
      <dsp:txXfrm>
        <a:off x="3121205" y="102068"/>
        <a:ext cx="2735438" cy="757729"/>
      </dsp:txXfrm>
    </dsp:sp>
    <dsp:sp modelId="{A00905CA-B873-CC4B-B8AD-3788D784470E}">
      <dsp:nvSpPr>
        <dsp:cNvPr id="0" name=""/>
        <dsp:cNvSpPr/>
      </dsp:nvSpPr>
      <dsp:spPr>
        <a:xfrm>
          <a:off x="3121205" y="859798"/>
          <a:ext cx="2735438" cy="190228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b="0" i="0" u="none" kern="1200" dirty="0"/>
            <a:t>Hawassa, Ethiopia</a:t>
          </a:r>
        </a:p>
        <a:p>
          <a:pPr marL="228600" lvl="1" indent="-228600" algn="l" defTabSz="933450">
            <a:lnSpc>
              <a:spcPct val="90000"/>
            </a:lnSpc>
            <a:spcBef>
              <a:spcPct val="0"/>
            </a:spcBef>
            <a:spcAft>
              <a:spcPct val="15000"/>
            </a:spcAft>
            <a:buChar char="•"/>
          </a:pPr>
          <a:r>
            <a:rPr lang="en-US" sz="2100" b="0" i="0" u="none" kern="1200" dirty="0"/>
            <a:t>Lusaka, Zambia</a:t>
          </a:r>
        </a:p>
        <a:p>
          <a:pPr marL="228600" lvl="1" indent="-228600" algn="l" defTabSz="933450">
            <a:lnSpc>
              <a:spcPct val="90000"/>
            </a:lnSpc>
            <a:spcBef>
              <a:spcPct val="0"/>
            </a:spcBef>
            <a:spcAft>
              <a:spcPct val="15000"/>
            </a:spcAft>
            <a:buChar char="•"/>
          </a:pPr>
          <a:r>
            <a:rPr lang="en-US" sz="2100" b="0" i="0" u="none" kern="1200" dirty="0"/>
            <a:t>Recruitment</a:t>
          </a:r>
        </a:p>
        <a:p>
          <a:pPr marL="228600" lvl="1" indent="-228600" algn="l" defTabSz="933450">
            <a:lnSpc>
              <a:spcPct val="90000"/>
            </a:lnSpc>
            <a:spcBef>
              <a:spcPct val="0"/>
            </a:spcBef>
            <a:spcAft>
              <a:spcPct val="15000"/>
            </a:spcAft>
            <a:buChar char="•"/>
          </a:pPr>
          <a:r>
            <a:rPr lang="en-US" sz="2100" b="0" i="0" u="none" kern="1200" dirty="0"/>
            <a:t>Model for Expansion</a:t>
          </a:r>
        </a:p>
      </dsp:txBody>
      <dsp:txXfrm>
        <a:off x="3121205" y="859798"/>
        <a:ext cx="2735438" cy="1902285"/>
      </dsp:txXfrm>
    </dsp:sp>
    <dsp:sp modelId="{86863283-25BF-0F4C-ADAA-67266205015B}">
      <dsp:nvSpPr>
        <dsp:cNvPr id="0" name=""/>
        <dsp:cNvSpPr/>
      </dsp:nvSpPr>
      <dsp:spPr>
        <a:xfrm>
          <a:off x="6239605" y="102068"/>
          <a:ext cx="2735438" cy="757729"/>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en-US" sz="2100" b="0" i="0" u="none" kern="1200" dirty="0"/>
            <a:t>Education</a:t>
          </a:r>
        </a:p>
      </dsp:txBody>
      <dsp:txXfrm>
        <a:off x="6239605" y="102068"/>
        <a:ext cx="2735438" cy="757729"/>
      </dsp:txXfrm>
    </dsp:sp>
    <dsp:sp modelId="{050CB5D2-1989-774B-998E-97CB6DFA8858}">
      <dsp:nvSpPr>
        <dsp:cNvPr id="0" name=""/>
        <dsp:cNvSpPr/>
      </dsp:nvSpPr>
      <dsp:spPr>
        <a:xfrm>
          <a:off x="6239605" y="859798"/>
          <a:ext cx="2735438" cy="1902285"/>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a:lnSpc>
              <a:spcPct val="90000"/>
            </a:lnSpc>
            <a:spcBef>
              <a:spcPct val="0"/>
            </a:spcBef>
            <a:spcAft>
              <a:spcPct val="15000"/>
            </a:spcAft>
            <a:buChar char="•"/>
          </a:pPr>
          <a:r>
            <a:rPr lang="en-US" sz="2100" b="0" i="0" u="none" kern="1200" dirty="0"/>
            <a:t>Broad access to NAT</a:t>
          </a:r>
        </a:p>
        <a:p>
          <a:pPr marL="228600" lvl="1" indent="-228600" algn="l" defTabSz="933450">
            <a:lnSpc>
              <a:spcPct val="90000"/>
            </a:lnSpc>
            <a:spcBef>
              <a:spcPct val="0"/>
            </a:spcBef>
            <a:spcAft>
              <a:spcPct val="15000"/>
            </a:spcAft>
            <a:buChar char="•"/>
          </a:pPr>
          <a:r>
            <a:rPr lang="en-US" sz="2100" b="0" i="0" u="none" kern="1200" dirty="0"/>
            <a:t>NAT LMIC perspectives</a:t>
          </a:r>
        </a:p>
        <a:p>
          <a:pPr marL="228600" lvl="1" indent="-228600" algn="l" defTabSz="933450">
            <a:lnSpc>
              <a:spcPct val="90000"/>
            </a:lnSpc>
            <a:spcBef>
              <a:spcPct val="0"/>
            </a:spcBef>
            <a:spcAft>
              <a:spcPct val="15000"/>
            </a:spcAft>
            <a:buChar char="•"/>
          </a:pPr>
          <a:r>
            <a:rPr lang="en-US" sz="2100" b="0" i="0" u="none" kern="1200" dirty="0"/>
            <a:t>Modules, Simulation</a:t>
          </a:r>
        </a:p>
        <a:p>
          <a:pPr marL="228600" lvl="1" indent="-228600" algn="l" defTabSz="933450">
            <a:lnSpc>
              <a:spcPct val="90000"/>
            </a:lnSpc>
            <a:spcBef>
              <a:spcPct val="0"/>
            </a:spcBef>
            <a:spcAft>
              <a:spcPct val="15000"/>
            </a:spcAft>
            <a:buChar char="•"/>
          </a:pPr>
          <a:r>
            <a:rPr lang="en-US" sz="2100" b="0" i="0" u="none" kern="1200" dirty="0"/>
            <a:t>Lecture Series (?)</a:t>
          </a:r>
        </a:p>
      </dsp:txBody>
      <dsp:txXfrm>
        <a:off x="6239605" y="859798"/>
        <a:ext cx="2735438" cy="19022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9597A-7146-2C4D-9B54-F9E93D6DFC0A}">
      <dsp:nvSpPr>
        <dsp:cNvPr id="0" name=""/>
        <dsp:cNvSpPr/>
      </dsp:nvSpPr>
      <dsp:spPr>
        <a:xfrm>
          <a:off x="2805" y="247077"/>
          <a:ext cx="2735438" cy="70103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i="0" u="none" kern="1200" dirty="0"/>
            <a:t>Member Engagement</a:t>
          </a:r>
          <a:endParaRPr lang="en-US" sz="1900" b="0" i="0" u="none" kern="1200" dirty="0"/>
        </a:p>
      </dsp:txBody>
      <dsp:txXfrm>
        <a:off x="2805" y="247077"/>
        <a:ext cx="2735438" cy="701036"/>
      </dsp:txXfrm>
    </dsp:sp>
    <dsp:sp modelId="{AA291473-80DA-A84A-8E7F-499CBC373BE8}">
      <dsp:nvSpPr>
        <dsp:cNvPr id="0" name=""/>
        <dsp:cNvSpPr/>
      </dsp:nvSpPr>
      <dsp:spPr>
        <a:xfrm>
          <a:off x="2805" y="948114"/>
          <a:ext cx="2735438" cy="1668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b="0" i="0" u="none" kern="1200" dirty="0"/>
            <a:t>Needs for APSA membership</a:t>
          </a:r>
        </a:p>
        <a:p>
          <a:pPr marL="171450" lvl="1" indent="-171450" algn="l" defTabSz="844550">
            <a:lnSpc>
              <a:spcPct val="90000"/>
            </a:lnSpc>
            <a:spcBef>
              <a:spcPct val="0"/>
            </a:spcBef>
            <a:spcAft>
              <a:spcPct val="15000"/>
            </a:spcAft>
            <a:buChar char="•"/>
          </a:pPr>
          <a:r>
            <a:rPr lang="en-US" sz="1900" b="0" i="0" u="none" kern="1200" dirty="0"/>
            <a:t>Career paths/mentoring</a:t>
          </a:r>
        </a:p>
        <a:p>
          <a:pPr marL="171450" lvl="1" indent="-171450" algn="l" defTabSz="844550">
            <a:lnSpc>
              <a:spcPct val="90000"/>
            </a:lnSpc>
            <a:spcBef>
              <a:spcPct val="0"/>
            </a:spcBef>
            <a:spcAft>
              <a:spcPct val="15000"/>
            </a:spcAft>
            <a:buChar char="•"/>
          </a:pPr>
          <a:r>
            <a:rPr lang="en-US" sz="1900" b="0" i="0" u="none" kern="1200" dirty="0"/>
            <a:t>Potential Joint Content</a:t>
          </a:r>
        </a:p>
      </dsp:txBody>
      <dsp:txXfrm>
        <a:off x="2805" y="948114"/>
        <a:ext cx="2735438" cy="1668960"/>
      </dsp:txXfrm>
    </dsp:sp>
    <dsp:sp modelId="{14F1E929-BEDA-7A40-9D96-DD97B27D170C}">
      <dsp:nvSpPr>
        <dsp:cNvPr id="0" name=""/>
        <dsp:cNvSpPr/>
      </dsp:nvSpPr>
      <dsp:spPr>
        <a:xfrm>
          <a:off x="3121205" y="247077"/>
          <a:ext cx="2735438" cy="70103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i="0" u="none" kern="1200" dirty="0"/>
            <a:t>Internal APSA Cross-Committee Engagement </a:t>
          </a:r>
          <a:endParaRPr lang="en-US" sz="1900" b="0" i="0" u="none" kern="1200" dirty="0"/>
        </a:p>
      </dsp:txBody>
      <dsp:txXfrm>
        <a:off x="3121205" y="247077"/>
        <a:ext cx="2735438" cy="701036"/>
      </dsp:txXfrm>
    </dsp:sp>
    <dsp:sp modelId="{06668EDD-AFA9-BD41-95C4-915868BF9477}">
      <dsp:nvSpPr>
        <dsp:cNvPr id="0" name=""/>
        <dsp:cNvSpPr/>
      </dsp:nvSpPr>
      <dsp:spPr>
        <a:xfrm>
          <a:off x="3121205" y="948114"/>
          <a:ext cx="2735438" cy="1668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b="0" i="0" u="none" kern="1200" dirty="0"/>
            <a:t>Global is Local</a:t>
          </a:r>
        </a:p>
        <a:p>
          <a:pPr marL="171450" lvl="1" indent="-171450" algn="l" defTabSz="844550">
            <a:lnSpc>
              <a:spcPct val="90000"/>
            </a:lnSpc>
            <a:spcBef>
              <a:spcPct val="0"/>
            </a:spcBef>
            <a:spcAft>
              <a:spcPct val="15000"/>
            </a:spcAft>
            <a:buChar char="•"/>
          </a:pPr>
          <a:r>
            <a:rPr lang="en-US" sz="1900" b="0" i="0" u="none" kern="1200" dirty="0"/>
            <a:t>Innovation is Global</a:t>
          </a:r>
        </a:p>
        <a:p>
          <a:pPr marL="171450" lvl="1" indent="-171450" algn="l" defTabSz="844550">
            <a:lnSpc>
              <a:spcPct val="90000"/>
            </a:lnSpc>
            <a:spcBef>
              <a:spcPct val="0"/>
            </a:spcBef>
            <a:spcAft>
              <a:spcPct val="15000"/>
            </a:spcAft>
            <a:buChar char="•"/>
          </a:pPr>
          <a:r>
            <a:rPr lang="en-US" sz="1900" b="0" i="0" u="none" kern="1200" dirty="0"/>
            <a:t>Quality, Equity, Diversity, Rurality . . .</a:t>
          </a:r>
        </a:p>
      </dsp:txBody>
      <dsp:txXfrm>
        <a:off x="3121205" y="948114"/>
        <a:ext cx="2735438" cy="1668960"/>
      </dsp:txXfrm>
    </dsp:sp>
    <dsp:sp modelId="{94B0E977-FFFC-E746-87F5-E8DA94C53755}">
      <dsp:nvSpPr>
        <dsp:cNvPr id="0" name=""/>
        <dsp:cNvSpPr/>
      </dsp:nvSpPr>
      <dsp:spPr>
        <a:xfrm>
          <a:off x="6239605" y="247077"/>
          <a:ext cx="2735438" cy="701036"/>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en-US" sz="1900" b="1" i="0" u="none" kern="1200" dirty="0"/>
            <a:t>External APSA Cross-Committee Engagement </a:t>
          </a:r>
          <a:endParaRPr lang="en-US" sz="1900" b="0" i="0" u="none" kern="1200" dirty="0"/>
        </a:p>
      </dsp:txBody>
      <dsp:txXfrm>
        <a:off x="6239605" y="247077"/>
        <a:ext cx="2735438" cy="701036"/>
      </dsp:txXfrm>
    </dsp:sp>
    <dsp:sp modelId="{2781E54B-4A70-EB41-8607-AB5421F6EC10}">
      <dsp:nvSpPr>
        <dsp:cNvPr id="0" name=""/>
        <dsp:cNvSpPr/>
      </dsp:nvSpPr>
      <dsp:spPr>
        <a:xfrm>
          <a:off x="6239605" y="948114"/>
          <a:ext cx="2735438" cy="166896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en-US" sz="1900" b="0" i="0" u="none" kern="1200" dirty="0"/>
            <a:t>GICS, AAGS, ACS</a:t>
          </a:r>
        </a:p>
        <a:p>
          <a:pPr marL="171450" lvl="1" indent="-171450" algn="l" defTabSz="844550">
            <a:lnSpc>
              <a:spcPct val="90000"/>
            </a:lnSpc>
            <a:spcBef>
              <a:spcPct val="0"/>
            </a:spcBef>
            <a:spcAft>
              <a:spcPct val="15000"/>
            </a:spcAft>
            <a:buChar char="•"/>
          </a:pPr>
          <a:r>
            <a:rPr lang="en-US" sz="1900" b="0" i="0" u="none" kern="1200" dirty="0"/>
            <a:t>International Memberships</a:t>
          </a:r>
        </a:p>
        <a:p>
          <a:pPr marL="171450" lvl="1" indent="-171450" algn="l" defTabSz="844550">
            <a:lnSpc>
              <a:spcPct val="90000"/>
            </a:lnSpc>
            <a:spcBef>
              <a:spcPct val="0"/>
            </a:spcBef>
            <a:spcAft>
              <a:spcPct val="15000"/>
            </a:spcAft>
            <a:buChar char="•"/>
          </a:pPr>
          <a:r>
            <a:rPr lang="en-US" sz="1900" b="0" i="0" u="none" kern="1200" dirty="0"/>
            <a:t>Joint CAPS Annual Meeting content</a:t>
          </a:r>
        </a:p>
      </dsp:txBody>
      <dsp:txXfrm>
        <a:off x="6239605" y="948114"/>
        <a:ext cx="2735438" cy="166896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071A39-B066-6E4B-856D-E11DC972A81C}" type="datetimeFigureOut">
              <a:rPr lang="en-US" smtClean="0"/>
              <a:t>10/7/24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B646D8-A12D-0D41-9978-F4BA6EDE0D52}" type="slidenum">
              <a:rPr lang="en-US" smtClean="0"/>
              <a:t>‹#›</a:t>
            </a:fld>
            <a:endParaRPr lang="en-US"/>
          </a:p>
        </p:txBody>
      </p:sp>
    </p:spTree>
    <p:extLst>
      <p:ext uri="{BB962C8B-B14F-4D97-AF65-F5344CB8AC3E}">
        <p14:creationId xmlns:p14="http://schemas.microsoft.com/office/powerpoint/2010/main" val="3990842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apsapedsurg.org/apsa-info/apsa-foundation/global-research-scholarship/"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cs typeface="Times New Roman" panose="02020603050405020304" pitchFamily="18" charset="0"/>
              </a:rPr>
              <a:t>Thank you for the opportunity to present on behalf of the Global</a:t>
            </a:r>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 Pediatric Surgery Committee. I’m thrilled to step into the chair role this year and am grateful to Jay Krishnaswami on his leadership the past two years. I am very excited to welcome Monica Langer as Vice Chair and a really diverse and engaged committee, including seasoned global surgeons, international partners, and trainees with a passion. </a:t>
            </a:r>
          </a:p>
          <a:p>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I always like to provide a reminder of the committee’s mission and vision as we discuss the committee’s activity, and I think the past year and current activities really allow us to focus on partnership, education, and opportunity.</a:t>
            </a:r>
          </a:p>
          <a:p>
            <a:endParaRPr lang="en-US" sz="1200" baseline="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baseline="0" dirty="0">
                <a:effectLst/>
                <a:latin typeface="Calibri" panose="020F0502020204030204" pitchFamily="34" charset="0"/>
                <a:ea typeface="Calibri" panose="020F0502020204030204" pitchFamily="34" charset="0"/>
                <a:cs typeface="Times New Roman" panose="02020603050405020304" pitchFamily="18" charset="0"/>
              </a:rPr>
              <a:t>Today (and not in this order) I’m going to briefly discuss our subcommittee structure to give an idea of broad activities and then focus on the ACS HOPE Collaboration, the Jim O’Neill Global Surgery Scholarship, and the Annual Meeting. The QR code here should provide a link to a video made by one of our members, Heron Baumgarten, and shown at last year’s meeting as an overview of one of the ACS HOPE opportunities in Ethiopia.</a:t>
            </a:r>
          </a:p>
          <a:p>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25B646D8-A12D-0D41-9978-F4BA6EDE0D52}" type="slidenum">
              <a:rPr lang="en-US" smtClean="0"/>
              <a:t>1</a:t>
            </a:fld>
            <a:endParaRPr lang="en-US"/>
          </a:p>
        </p:txBody>
      </p:sp>
    </p:spTree>
    <p:extLst>
      <p:ext uri="{BB962C8B-B14F-4D97-AF65-F5344CB8AC3E}">
        <p14:creationId xmlns:p14="http://schemas.microsoft.com/office/powerpoint/2010/main" val="4228830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Continuing the Global Pediatric Surgery Research Grant was one of our biggest items the past year. The QR code here provides a link to the scholarship page and details on the application and past winners. The application cycle will hopefully run with the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Grosfeld</a:t>
            </a:r>
            <a:r>
              <a:rPr lang="en-US" sz="1200" dirty="0">
                <a:effectLst/>
                <a:latin typeface="Calibri" panose="020F0502020204030204" pitchFamily="34" charset="0"/>
                <a:ea typeface="Calibri" panose="020F0502020204030204" pitchFamily="34" charset="0"/>
                <a:cs typeface="Times New Roman" panose="02020603050405020304" pitchFamily="18" charset="0"/>
              </a:rPr>
              <a:t> and other foundation awards, so if you have colleagues, have them check the site and announcements in December. We had many, many more applications for this grant than any other foundation award, and I was so thrilled with the innovation and caliber of these projects. Many were reapplicants, and the biggest problem with this award is that we don’t have the opportunity to award more. The two winners presented very robust and unique proposals for big pediatric surgical problems in low-resource settings. Sister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Massenga</a:t>
            </a:r>
            <a:r>
              <a:rPr lang="en-US" sz="1200" dirty="0">
                <a:effectLst/>
                <a:latin typeface="Calibri" panose="020F0502020204030204" pitchFamily="34" charset="0"/>
                <a:ea typeface="Calibri" panose="020F0502020204030204" pitchFamily="34" charset="0"/>
                <a:cs typeface="Times New Roman" panose="02020603050405020304" pitchFamily="18" charset="0"/>
              </a:rPr>
              <a:t> from Tanzania will be working on improving the management and transfer of gastroschisis patients, and Dr. Felix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Oyania</a:t>
            </a:r>
            <a:r>
              <a:rPr lang="en-US" sz="1200" dirty="0">
                <a:effectLst/>
                <a:latin typeface="Calibri" panose="020F0502020204030204" pitchFamily="34" charset="0"/>
                <a:ea typeface="Calibri" panose="020F0502020204030204" pitchFamily="34" charset="0"/>
                <a:cs typeface="Times New Roman" panose="02020603050405020304" pitchFamily="18" charset="0"/>
              </a:rPr>
              <a:t> from Uganda has a fascinating project looking at mental health and inclusion for stomas in children.</a:t>
            </a:r>
          </a:p>
          <a:p>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effectLst/>
                <a:latin typeface="Calibri" panose="020F0502020204030204" pitchFamily="34" charset="0"/>
                <a:ea typeface="Calibri" panose="020F0502020204030204" pitchFamily="34" charset="0"/>
                <a:cs typeface="Times New Roman" panose="02020603050405020304" pitchFamily="18" charset="0"/>
              </a:rPr>
              <a:t>This year, we were thrilled to see that one of the Judah Folkman presentation winners was not just a global abstract, but an international pediatric surgery trainee, Dr. Muse from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Kijabe</a:t>
            </a:r>
            <a:r>
              <a:rPr lang="en-US" sz="1200" dirty="0">
                <a:effectLst/>
                <a:latin typeface="Calibri" panose="020F0502020204030204" pitchFamily="34" charset="0"/>
                <a:ea typeface="Calibri" panose="020F0502020204030204" pitchFamily="34" charset="0"/>
                <a:cs typeface="Times New Roman" panose="02020603050405020304" pitchFamily="18" charset="0"/>
              </a:rPr>
              <a:t> who presented on central-line associated blood stream infections in Kenya. These three projects really highlight the incredible work and deep challenges for pediatric surgeons globally.</a:t>
            </a:r>
          </a:p>
          <a:p>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effectLst/>
                <a:latin typeface="Calibri" panose="020F0502020204030204" pitchFamily="34" charset="0"/>
                <a:ea typeface="Calibri" panose="020F0502020204030204" pitchFamily="34" charset="0"/>
                <a:cs typeface="Times New Roman" panose="02020603050405020304" pitchFamily="18" charset="0"/>
              </a:rPr>
              <a:t>The committee sponsored a breakout session on the ACS H.O.P.E. partnership and a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breakshop</a:t>
            </a:r>
            <a:r>
              <a:rPr lang="en-US" sz="1200" dirty="0">
                <a:effectLst/>
                <a:latin typeface="Calibri" panose="020F0502020204030204" pitchFamily="34" charset="0"/>
                <a:ea typeface="Calibri" panose="020F0502020204030204" pitchFamily="34" charset="0"/>
                <a:cs typeface="Times New Roman" panose="02020603050405020304" pitchFamily="18" charset="0"/>
              </a:rPr>
              <a:t> on the logistics of international rotations for pediatric surgery fellows, an opportunity that is now approved by the ACGME/ABS.</a:t>
            </a:r>
          </a:p>
          <a:p>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200" dirty="0">
                <a:effectLst/>
                <a:latin typeface="Calibri" panose="020F0502020204030204" pitchFamily="34" charset="0"/>
                <a:ea typeface="Calibri" panose="020F0502020204030204" pitchFamily="34" charset="0"/>
                <a:cs typeface="Times New Roman" panose="02020603050405020304" pitchFamily="18" charset="0"/>
              </a:rPr>
              <a:t>And finally, we congratulate Dr. </a:t>
            </a:r>
            <a:r>
              <a:rPr lang="en-US" sz="1200" dirty="0" err="1">
                <a:effectLst/>
                <a:latin typeface="Calibri" panose="020F0502020204030204" pitchFamily="34" charset="0"/>
                <a:ea typeface="Calibri" panose="020F0502020204030204" pitchFamily="34" charset="0"/>
                <a:cs typeface="Times New Roman" panose="02020603050405020304" pitchFamily="18" charset="0"/>
              </a:rPr>
              <a:t>Sherif</a:t>
            </a:r>
            <a:r>
              <a:rPr lang="en-US" sz="1200" dirty="0">
                <a:effectLst/>
                <a:latin typeface="Calibri" panose="020F0502020204030204" pitchFamily="34" charset="0"/>
                <a:ea typeface="Calibri" panose="020F0502020204030204" pitchFamily="34" charset="0"/>
                <a:cs typeface="Times New Roman" panose="02020603050405020304" pitchFamily="18" charset="0"/>
              </a:rPr>
              <a:t> Emil for being awarded the Done Meier Humanitarian Award this past year.</a:t>
            </a:r>
          </a:p>
        </p:txBody>
      </p:sp>
      <p:sp>
        <p:nvSpPr>
          <p:cNvPr id="4" name="Slide Number Placeholder 3"/>
          <p:cNvSpPr>
            <a:spLocks noGrp="1"/>
          </p:cNvSpPr>
          <p:nvPr>
            <p:ph type="sldNum" sz="quarter" idx="5"/>
          </p:nvPr>
        </p:nvSpPr>
        <p:spPr/>
        <p:txBody>
          <a:bodyPr/>
          <a:lstStyle/>
          <a:p>
            <a:fld id="{25B646D8-A12D-0D41-9978-F4BA6EDE0D52}" type="slidenum">
              <a:rPr lang="en-US" smtClean="0"/>
              <a:t>2</a:t>
            </a:fld>
            <a:endParaRPr lang="en-US"/>
          </a:p>
        </p:txBody>
      </p:sp>
    </p:spTree>
    <p:extLst>
      <p:ext uri="{BB962C8B-B14F-4D97-AF65-F5344CB8AC3E}">
        <p14:creationId xmlns:p14="http://schemas.microsoft.com/office/powerpoint/2010/main" val="1652028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a:spcBef>
                <a:spcPts val="0"/>
              </a:spcBef>
              <a:spcAft>
                <a:spcPts val="0"/>
              </a:spcAft>
            </a:pPr>
            <a:r>
              <a:rPr lang="en-US" sz="1800" b="1" i="0" u="none" strike="noStrike" dirty="0">
                <a:solidFill>
                  <a:srgbClr val="000000"/>
                </a:solidFill>
                <a:effectLst/>
                <a:latin typeface="Arial" panose="020B0604020202020204" pitchFamily="34" charset="0"/>
              </a:rPr>
              <a:t>Global Surgery Grant:</a:t>
            </a:r>
            <a:r>
              <a:rPr lang="en-US" sz="1800" b="0" i="0" u="none" strike="noStrike" dirty="0">
                <a:solidFill>
                  <a:srgbClr val="000000"/>
                </a:solidFill>
                <a:effectLst/>
                <a:latin typeface="Arial" panose="020B0604020202020204" pitchFamily="34" charset="0"/>
              </a:rPr>
              <a:t> The APSA Foundation now offers $5000-$25000 research grants to surgeons from LMIC (with APSA member sponsors). Members of this subcommittee will likely be part of a review committee with APSA foundation board members and LMIC surgeons as well as facilitate LMIC surgeons in finding mentors, when needed. They will also be in charge of evaluating the grant process and providing feedback to applicants as well as coordinating the report back of the first recipients.</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0" i="0" u="sng" strike="noStrike" dirty="0">
                <a:solidFill>
                  <a:srgbClr val="954F72"/>
                </a:solidFill>
                <a:effectLst/>
                <a:latin typeface="Arial" panose="020B0604020202020204" pitchFamily="34" charset="0"/>
                <a:hlinkClick r:id="rId3"/>
              </a:rPr>
              <a:t>https://apsapedsurg.org/apsa-info/apsa-foundation/global-research-scholarship/</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1" i="0" u="none" strike="noStrike" dirty="0">
                <a:solidFill>
                  <a:srgbClr val="000000"/>
                </a:solidFill>
                <a:effectLst/>
                <a:latin typeface="Arial" panose="020B0604020202020204" pitchFamily="34" charset="0"/>
              </a:rPr>
              <a:t> </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1" i="0" u="none" strike="noStrike" dirty="0">
                <a:solidFill>
                  <a:srgbClr val="000000"/>
                </a:solidFill>
                <a:effectLst/>
                <a:latin typeface="Arial" panose="020B0604020202020204" pitchFamily="34" charset="0"/>
              </a:rPr>
              <a:t>ACS H.O.P.E</a:t>
            </a:r>
            <a:r>
              <a:rPr lang="en-US" sz="1800" b="0" i="0" u="none" strike="noStrike" dirty="0">
                <a:solidFill>
                  <a:srgbClr val="000000"/>
                </a:solidFill>
                <a:effectLst/>
                <a:latin typeface="Arial" panose="020B0604020202020204" pitchFamily="34" charset="0"/>
              </a:rPr>
              <a:t>.: ACS H.O.P.E., the international outreach arm of the American College of Surgeons has asked APSA to partner with them for educational efforts in their partnership with training institutions in East Africa. We have a formal MOU with ACS to help with providing pediatric surgical education content for general surgery residents and eventually up to quarterly visits from pediatric surgeons, which the committee would help to vet and coach/mentor/guide as needed. The two current hubs are in Hawassa, Ethiopia, and Lusaka, Zambia. For this subcommittee, members would attend virtual education meetings with each hub and work on structuring future surgeon (and potential fellow) visits. There is likely a decent amount of overlap with the education subcommittee.  </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0" i="0" u="none" strike="noStrike" dirty="0">
                <a:solidFill>
                  <a:srgbClr val="000000"/>
                </a:solidFill>
                <a:effectLst/>
                <a:latin typeface="Arial" panose="020B0604020202020204" pitchFamily="34" charset="0"/>
              </a:rPr>
              <a:t> </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1" i="0" u="none" strike="noStrike" dirty="0">
                <a:solidFill>
                  <a:srgbClr val="000000"/>
                </a:solidFill>
                <a:effectLst/>
                <a:latin typeface="Arial" panose="020B0604020202020204" pitchFamily="34" charset="0"/>
              </a:rPr>
              <a:t>Education</a:t>
            </a:r>
            <a:r>
              <a:rPr lang="en-US" sz="1800" b="0" i="0" u="none" strike="noStrike" dirty="0">
                <a:solidFill>
                  <a:srgbClr val="000000"/>
                </a:solidFill>
                <a:effectLst/>
                <a:latin typeface="Arial" panose="020B0604020202020204" pitchFamily="34" charset="0"/>
              </a:rPr>
              <a:t>- the Education subcommittee has a lot of opportunity for innovation and ideas! While there will be significant overlap with other committees, the primary aim of this subcommittee is to work on “internationalizing” existing educational content. What this means is a) publicizing and promoting the initiative to provide NAT free (or nominal $20 fee) to LMIC surgeons and trainees, b) add global surgical content to existing NAT content, ideally by partnering with LMIC surgeons to provide research and/or perspectives from diverse settings around the globe, and updating our committee </a:t>
            </a:r>
            <a:r>
              <a:rPr lang="en-US" sz="1800" b="0" i="0" u="none" strike="noStrike" dirty="0" err="1">
                <a:solidFill>
                  <a:srgbClr val="000000"/>
                </a:solidFill>
                <a:effectLst/>
                <a:latin typeface="Arial" panose="020B0604020202020204" pitchFamily="34" charset="0"/>
              </a:rPr>
              <a:t>pedsurglibrary</a:t>
            </a:r>
            <a:r>
              <a:rPr lang="en-US" sz="1800" b="0" i="0" u="none" strike="noStrike" dirty="0">
                <a:solidFill>
                  <a:srgbClr val="000000"/>
                </a:solidFill>
                <a:effectLst/>
                <a:latin typeface="Arial" panose="020B0604020202020204" pitchFamily="34" charset="0"/>
              </a:rPr>
              <a:t> resource as appropriate.</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0" i="0" u="none" strike="noStrike" dirty="0">
                <a:solidFill>
                  <a:srgbClr val="000000"/>
                </a:solidFill>
                <a:effectLst/>
                <a:latin typeface="Arial" panose="020B0604020202020204" pitchFamily="34" charset="0"/>
              </a:rPr>
              <a:t> </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1" i="0" u="none" strike="noStrike" dirty="0">
                <a:solidFill>
                  <a:srgbClr val="000000"/>
                </a:solidFill>
                <a:effectLst/>
                <a:latin typeface="Arial" panose="020B0604020202020204" pitchFamily="34" charset="0"/>
              </a:rPr>
              <a:t>Member Engagement-</a:t>
            </a:r>
            <a:r>
              <a:rPr lang="en-US" sz="1800" b="0" i="0" u="none" strike="noStrike" dirty="0">
                <a:solidFill>
                  <a:srgbClr val="000000"/>
                </a:solidFill>
                <a:effectLst/>
                <a:latin typeface="Arial" panose="020B0604020202020204" pitchFamily="34" charset="0"/>
              </a:rPr>
              <a:t> one of the primary goals of an APSA committee is to serve the membership. This subcommittee will work on identifying the needs as relates to global surgery amongst the APSA membership</a:t>
            </a:r>
            <a:r>
              <a:rPr lang="en-US" sz="1800" b="1" i="0" u="none" strike="noStrike" dirty="0">
                <a:solidFill>
                  <a:srgbClr val="000000"/>
                </a:solidFill>
                <a:effectLst/>
                <a:latin typeface="Arial" panose="020B0604020202020204" pitchFamily="34" charset="0"/>
              </a:rPr>
              <a:t> </a:t>
            </a:r>
            <a:r>
              <a:rPr lang="en-US" sz="1800" b="0" i="0" u="none" strike="noStrike" dirty="0">
                <a:solidFill>
                  <a:srgbClr val="000000"/>
                </a:solidFill>
                <a:effectLst/>
                <a:latin typeface="Arial" panose="020B0604020202020204" pitchFamily="34" charset="0"/>
              </a:rPr>
              <a:t>that APSA can do a better job of supporting and for which we may be able to create some resources. This may include candidate and junior members looking to incorporate global surgery into their career via retiree members engaging globally. Ideally, there would be opportunity to liaise with other APSA committees, including developing joint content for the annual meeting.</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0" i="0" u="none" strike="noStrike" dirty="0">
                <a:solidFill>
                  <a:srgbClr val="000000"/>
                </a:solidFill>
                <a:effectLst/>
                <a:latin typeface="Arial" panose="020B0604020202020204" pitchFamily="34" charset="0"/>
              </a:rPr>
              <a:t> </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1" i="0" u="none" strike="noStrike" dirty="0">
                <a:solidFill>
                  <a:srgbClr val="000000"/>
                </a:solidFill>
                <a:effectLst/>
                <a:latin typeface="Arial" panose="020B0604020202020204" pitchFamily="34" charset="0"/>
              </a:rPr>
              <a:t>Internal APSA Cross-Committee Engagement -</a:t>
            </a:r>
            <a:r>
              <a:rPr lang="en-US" sz="1800" b="0" i="0" u="none" strike="noStrike" dirty="0">
                <a:solidFill>
                  <a:srgbClr val="000000"/>
                </a:solidFill>
                <a:effectLst/>
                <a:latin typeface="Arial" panose="020B0604020202020204" pitchFamily="34" charset="0"/>
              </a:rPr>
              <a:t> Members of this subcommittee will specifically look for ways to partner with other APSA committees. Some ideas include a global surgery-focused e-blast or partnering with technology or industry committees for building relationships with vendors for global support. The ASK APSA committee also has overlap in addressing rural access to pediatric surgery, for example.</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0" i="0" u="none" strike="noStrike" dirty="0">
                <a:solidFill>
                  <a:srgbClr val="000000"/>
                </a:solidFill>
                <a:effectLst/>
                <a:latin typeface="Arial" panose="020B0604020202020204" pitchFamily="34" charset="0"/>
              </a:rPr>
              <a:t> </a:t>
            </a:r>
            <a:endParaRPr lang="en-US" b="0" i="0" u="none" strike="noStrike" dirty="0">
              <a:solidFill>
                <a:srgbClr val="000000"/>
              </a:solidFill>
              <a:effectLst/>
              <a:latin typeface="Times New Roman" panose="02020603050405020304" pitchFamily="18" charset="0"/>
            </a:endParaRPr>
          </a:p>
          <a:p>
            <a:pPr marL="0" marR="0" algn="l">
              <a:spcBef>
                <a:spcPts val="0"/>
              </a:spcBef>
              <a:spcAft>
                <a:spcPts val="0"/>
              </a:spcAft>
            </a:pPr>
            <a:r>
              <a:rPr lang="en-US" sz="1800" b="1" i="0" u="none" strike="noStrike" dirty="0">
                <a:solidFill>
                  <a:srgbClr val="000000"/>
                </a:solidFill>
                <a:effectLst/>
                <a:latin typeface="Arial" panose="020B0604020202020204" pitchFamily="34" charset="0"/>
              </a:rPr>
              <a:t>External APSA Cross-Committee Engagement - </a:t>
            </a:r>
            <a:r>
              <a:rPr lang="en-US" sz="1800" b="0" i="0" u="none" strike="noStrike" dirty="0">
                <a:solidFill>
                  <a:srgbClr val="000000"/>
                </a:solidFill>
                <a:effectLst/>
                <a:latin typeface="Arial" panose="020B0604020202020204" pitchFamily="34" charset="0"/>
              </a:rPr>
              <a:t>Members of this subcommittee will liaise with external societies/organizations (examples AAGS, GICS, </a:t>
            </a:r>
            <a:r>
              <a:rPr lang="en-US" sz="1800" b="0" i="0" u="none" strike="noStrike" dirty="0" err="1">
                <a:solidFill>
                  <a:srgbClr val="000000"/>
                </a:solidFill>
                <a:effectLst/>
                <a:latin typeface="Arial" panose="020B0604020202020204" pitchFamily="34" charset="0"/>
              </a:rPr>
              <a:t>etc</a:t>
            </a:r>
            <a:r>
              <a:rPr lang="en-US" sz="1800" b="0" i="0" u="none" strike="noStrike" dirty="0">
                <a:solidFill>
                  <a:srgbClr val="000000"/>
                </a:solidFill>
                <a:effectLst/>
                <a:latin typeface="Arial" panose="020B0604020202020204" pitchFamily="34" charset="0"/>
              </a:rPr>
              <a:t>). They will also look at ways to promote or increase international APSA membership.</a:t>
            </a:r>
            <a:endParaRPr lang="en-US" b="0" i="0" u="none" strike="noStrike" dirty="0">
              <a:solidFill>
                <a:srgbClr val="000000"/>
              </a:solidFill>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5B646D8-A12D-0D41-9978-F4BA6EDE0D52}" type="slidenum">
              <a:rPr lang="en-US" smtClean="0"/>
              <a:t>3</a:t>
            </a:fld>
            <a:endParaRPr lang="en-US"/>
          </a:p>
        </p:txBody>
      </p:sp>
    </p:spTree>
    <p:extLst>
      <p:ext uri="{BB962C8B-B14F-4D97-AF65-F5344CB8AC3E}">
        <p14:creationId xmlns:p14="http://schemas.microsoft.com/office/powerpoint/2010/main" val="2733250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7711963-D476-40E8-8DA3-5449844402E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105916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711963-D476-40E8-8DA3-5449844402E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263186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711963-D476-40E8-8DA3-5449844402E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317176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711963-D476-40E8-8DA3-5449844402E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4067483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7711963-D476-40E8-8DA3-5449844402E2}" type="datetimeFigureOut">
              <a:rPr lang="en-US" smtClean="0"/>
              <a:t>10/7/24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340685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711963-D476-40E8-8DA3-5449844402E2}" type="datetimeFigureOut">
              <a:rPr lang="en-US" smtClean="0"/>
              <a:t>10/7/24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2841108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7711963-D476-40E8-8DA3-5449844402E2}" type="datetimeFigureOut">
              <a:rPr lang="en-US" smtClean="0"/>
              <a:t>10/7/24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367011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7711963-D476-40E8-8DA3-5449844402E2}" type="datetimeFigureOut">
              <a:rPr lang="en-US" smtClean="0"/>
              <a:t>10/7/24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152857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711963-D476-40E8-8DA3-5449844402E2}" type="datetimeFigureOut">
              <a:rPr lang="en-US" smtClean="0"/>
              <a:t>10/7/24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3028636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711963-D476-40E8-8DA3-5449844402E2}" type="datetimeFigureOut">
              <a:rPr lang="en-US" smtClean="0"/>
              <a:t>10/7/24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3092638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711963-D476-40E8-8DA3-5449844402E2}" type="datetimeFigureOut">
              <a:rPr lang="en-US" smtClean="0"/>
              <a:t>10/7/24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28CF2-17BE-480E-9373-9EFE671C6340}" type="slidenum">
              <a:rPr lang="en-US" smtClean="0"/>
              <a:t>‹#›</a:t>
            </a:fld>
            <a:endParaRPr lang="en-US"/>
          </a:p>
        </p:txBody>
      </p:sp>
    </p:spTree>
    <p:extLst>
      <p:ext uri="{BB962C8B-B14F-4D97-AF65-F5344CB8AC3E}">
        <p14:creationId xmlns:p14="http://schemas.microsoft.com/office/powerpoint/2010/main" val="334683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11963-D476-40E8-8DA3-5449844402E2}" type="datetimeFigureOut">
              <a:rPr lang="en-US" smtClean="0"/>
              <a:t>10/7/24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28CF2-17BE-480E-9373-9EFE671C6340}" type="slidenum">
              <a:rPr lang="en-US" smtClean="0"/>
              <a:t>‹#›</a:t>
            </a:fld>
            <a:endParaRPr lang="en-US"/>
          </a:p>
        </p:txBody>
      </p:sp>
    </p:spTree>
    <p:extLst>
      <p:ext uri="{BB962C8B-B14F-4D97-AF65-F5344CB8AC3E}">
        <p14:creationId xmlns:p14="http://schemas.microsoft.com/office/powerpoint/2010/main" val="3712627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 Id="rId9" Type="http://schemas.openxmlformats.org/officeDocument/2006/relationships/image" Target="../media/image7.sv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1.xml"/><Relationship Id="rId12" Type="http://schemas.openxmlformats.org/officeDocument/2006/relationships/diagramColors" Target="../diagrams/colors2.xml"/><Relationship Id="rId17" Type="http://schemas.openxmlformats.org/officeDocument/2006/relationships/hyperlink" Target="mailto:Monica.Langer@childrens.Harvard.edu" TargetMode="External"/><Relationship Id="rId2" Type="http://schemas.openxmlformats.org/officeDocument/2006/relationships/notesSlide" Target="../notesSlides/notesSlide3.xml"/><Relationship Id="rId16" Type="http://schemas.openxmlformats.org/officeDocument/2006/relationships/hyperlink" Target="mailto:probin@med.umich.edu" TargetMode="Externa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5" Type="http://schemas.openxmlformats.org/officeDocument/2006/relationships/image" Target="../media/image8.png"/><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Word&#10;&#10;Description automatically generated">
            <a:extLst>
              <a:ext uri="{FF2B5EF4-FFF2-40B4-BE49-F238E27FC236}">
                <a16:creationId xmlns:a16="http://schemas.microsoft.com/office/drawing/2014/main" id="{2ECFBE9C-21E9-3D47-B914-0841E992C4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4" y="0"/>
            <a:ext cx="12186271" cy="6858000"/>
          </a:xfrm>
          <a:prstGeom prst="rect">
            <a:avLst/>
          </a:prstGeom>
        </p:spPr>
      </p:pic>
      <p:sp>
        <p:nvSpPr>
          <p:cNvPr id="2" name="TextBox 1">
            <a:extLst>
              <a:ext uri="{FF2B5EF4-FFF2-40B4-BE49-F238E27FC236}">
                <a16:creationId xmlns:a16="http://schemas.microsoft.com/office/drawing/2014/main" id="{2484D39A-7763-463E-B370-95F7FA70AAB4}"/>
              </a:ext>
            </a:extLst>
          </p:cNvPr>
          <p:cNvSpPr txBox="1"/>
          <p:nvPr/>
        </p:nvSpPr>
        <p:spPr>
          <a:xfrm>
            <a:off x="958787" y="889430"/>
            <a:ext cx="10351363" cy="1077218"/>
          </a:xfrm>
          <a:prstGeom prst="rect">
            <a:avLst/>
          </a:prstGeom>
          <a:noFill/>
        </p:spPr>
        <p:txBody>
          <a:bodyPr wrap="square" rtlCol="0">
            <a:spAutoFit/>
          </a:bodyPr>
          <a:lstStyle/>
          <a:p>
            <a:pPr algn="ctr"/>
            <a:r>
              <a:rPr lang="en-US" sz="2800" b="1" dirty="0"/>
              <a:t>APSA Global Pediatric Surgery Committee</a:t>
            </a:r>
          </a:p>
          <a:p>
            <a:pPr algn="ctr"/>
            <a:r>
              <a:rPr lang="en-US" b="1" dirty="0"/>
              <a:t>Chair: Robin </a:t>
            </a:r>
            <a:r>
              <a:rPr lang="en-US" b="1" dirty="0" err="1"/>
              <a:t>Petroze</a:t>
            </a:r>
            <a:r>
              <a:rPr lang="en-US" b="1" dirty="0"/>
              <a:t> (Michigan)</a:t>
            </a:r>
          </a:p>
          <a:p>
            <a:pPr algn="ctr"/>
            <a:r>
              <a:rPr lang="en-US" b="1" dirty="0"/>
              <a:t> Vice-Chair: Monica Langer (Boston)</a:t>
            </a:r>
          </a:p>
        </p:txBody>
      </p:sp>
      <p:sp>
        <p:nvSpPr>
          <p:cNvPr id="5" name="TextBox 4">
            <a:extLst>
              <a:ext uri="{FF2B5EF4-FFF2-40B4-BE49-F238E27FC236}">
                <a16:creationId xmlns:a16="http://schemas.microsoft.com/office/drawing/2014/main" id="{6CFAC0E6-F130-884F-9651-7D8E0D08C779}"/>
              </a:ext>
            </a:extLst>
          </p:cNvPr>
          <p:cNvSpPr txBox="1"/>
          <p:nvPr/>
        </p:nvSpPr>
        <p:spPr>
          <a:xfrm>
            <a:off x="550034" y="1974181"/>
            <a:ext cx="11168868"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l" fontAlgn="base"/>
            <a:r>
              <a:rPr lang="en-US" b="1" i="0" u="sng" strike="noStrike" dirty="0">
                <a:solidFill>
                  <a:srgbClr val="444444"/>
                </a:solidFill>
                <a:effectLst/>
                <a:latin typeface="Calibri" panose="020F0502020204030204" pitchFamily="34" charset="0"/>
                <a:cs typeface="Calibri" panose="020F0502020204030204" pitchFamily="34" charset="0"/>
              </a:rPr>
              <a:t>Mission:</a:t>
            </a:r>
          </a:p>
          <a:p>
            <a:pPr algn="l" fontAlgn="base">
              <a:buFont typeface="Arial" panose="020B0604020202020204" pitchFamily="34" charset="0"/>
              <a:buChar char="•"/>
            </a:pPr>
            <a:r>
              <a:rPr lang="en-US" b="0" i="0" u="none" strike="noStrike" dirty="0">
                <a:solidFill>
                  <a:srgbClr val="444444"/>
                </a:solidFill>
                <a:effectLst/>
                <a:latin typeface="Calibri" panose="020F0502020204030204" pitchFamily="34" charset="0"/>
                <a:cs typeface="Calibri" panose="020F0502020204030204" pitchFamily="34" charset="0"/>
              </a:rPr>
              <a:t> to develop partnerships with overseas colleagues to facilitate the exchange of information and resources</a:t>
            </a:r>
          </a:p>
          <a:p>
            <a:pPr algn="l" fontAlgn="base">
              <a:buFont typeface="Arial" panose="020B0604020202020204" pitchFamily="34" charset="0"/>
              <a:buChar char="•"/>
            </a:pPr>
            <a:r>
              <a:rPr lang="en-US" b="0" i="0" u="none" strike="noStrike" dirty="0">
                <a:solidFill>
                  <a:srgbClr val="444444"/>
                </a:solidFill>
                <a:effectLst/>
                <a:latin typeface="Calibri" panose="020F0502020204030204" pitchFamily="34" charset="0"/>
                <a:cs typeface="Calibri" panose="020F0502020204030204" pitchFamily="34" charset="0"/>
              </a:rPr>
              <a:t> to advocate and encourage responsible international service and surgical education by APSA members and trainees</a:t>
            </a:r>
          </a:p>
          <a:p>
            <a:pPr algn="l" fontAlgn="base">
              <a:buFont typeface="Arial" panose="020B0604020202020204" pitchFamily="34" charset="0"/>
              <a:buChar char="•"/>
            </a:pPr>
            <a:r>
              <a:rPr lang="en-US" b="0" i="0" u="none" strike="noStrike" dirty="0">
                <a:solidFill>
                  <a:srgbClr val="444444"/>
                </a:solidFill>
                <a:effectLst/>
                <a:latin typeface="Calibri" panose="020F0502020204030204" pitchFamily="34" charset="0"/>
                <a:cs typeface="Calibri" panose="020F0502020204030204" pitchFamily="34" charset="0"/>
              </a:rPr>
              <a:t> to facilitate the educational opportunities of surgeons caring for children in resource-limited settings</a:t>
            </a:r>
          </a:p>
          <a:p>
            <a:pPr algn="l" fontAlgn="base">
              <a:buFont typeface="Arial" panose="020B0604020202020204" pitchFamily="34" charset="0"/>
              <a:buChar char="•"/>
            </a:pPr>
            <a:r>
              <a:rPr lang="en-US" b="0" i="0" u="none" strike="noStrike" dirty="0">
                <a:solidFill>
                  <a:srgbClr val="444444"/>
                </a:solidFill>
                <a:effectLst/>
                <a:latin typeface="Calibri" panose="020F0502020204030204" pitchFamily="34" charset="0"/>
                <a:cs typeface="Calibri" panose="020F0502020204030204" pitchFamily="34" charset="0"/>
              </a:rPr>
              <a:t> to identify and support areas of research relevant to pediatric surgical care in resource-limited settings.</a:t>
            </a:r>
          </a:p>
        </p:txBody>
      </p:sp>
      <p:sp>
        <p:nvSpPr>
          <p:cNvPr id="6" name="TextBox 5">
            <a:extLst>
              <a:ext uri="{FF2B5EF4-FFF2-40B4-BE49-F238E27FC236}">
                <a16:creationId xmlns:a16="http://schemas.microsoft.com/office/drawing/2014/main" id="{FB7DBD8F-AA1A-0E44-A6A6-E9EC6B681FC4}"/>
              </a:ext>
            </a:extLst>
          </p:cNvPr>
          <p:cNvSpPr txBox="1"/>
          <p:nvPr/>
        </p:nvSpPr>
        <p:spPr>
          <a:xfrm>
            <a:off x="356361" y="3590008"/>
            <a:ext cx="8504680" cy="1200329"/>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lang="en-US" sz="2400" dirty="0">
                <a:solidFill>
                  <a:schemeClr val="bg1"/>
                </a:solidFill>
                <a:latin typeface="Calibri" panose="020F0502020204030204" pitchFamily="34" charset="0"/>
                <a:cs typeface="Calibri" panose="020F0502020204030204" pitchFamily="34" charset="0"/>
              </a:rPr>
              <a:t>Our vision is to promote access to optimal surgical care for children throughout the world and aim to identify partners in resource-limited settings.</a:t>
            </a:r>
          </a:p>
        </p:txBody>
      </p:sp>
      <p:sp>
        <p:nvSpPr>
          <p:cNvPr id="7" name="TextBox 6">
            <a:extLst>
              <a:ext uri="{FF2B5EF4-FFF2-40B4-BE49-F238E27FC236}">
                <a16:creationId xmlns:a16="http://schemas.microsoft.com/office/drawing/2014/main" id="{2BBAE7CE-8631-C24F-8C90-3E1F2426912C}"/>
              </a:ext>
            </a:extLst>
          </p:cNvPr>
          <p:cNvSpPr txBox="1"/>
          <p:nvPr/>
        </p:nvSpPr>
        <p:spPr>
          <a:xfrm>
            <a:off x="958787" y="4838096"/>
            <a:ext cx="5034987" cy="1569660"/>
          </a:xfrm>
          <a:prstGeom prst="rect">
            <a:avLst/>
          </a:prstGeom>
          <a:noFill/>
        </p:spPr>
        <p:txBody>
          <a:bodyPr wrap="square" rtlCol="0">
            <a:spAutoFit/>
          </a:bodyPr>
          <a:lstStyle/>
          <a:p>
            <a:pPr marL="342900" indent="-342900">
              <a:buFont typeface="Arial" panose="020B0604020202020204" pitchFamily="34" charset="0"/>
              <a:buChar char="•"/>
            </a:pPr>
            <a:r>
              <a:rPr lang="en-US" sz="2400" dirty="0"/>
              <a:t>Subcommittee structure</a:t>
            </a:r>
          </a:p>
          <a:p>
            <a:pPr marL="342900" indent="-342900">
              <a:buFont typeface="Arial" panose="020B0604020202020204" pitchFamily="34" charset="0"/>
              <a:buChar char="•"/>
            </a:pPr>
            <a:r>
              <a:rPr lang="en-US" sz="2400" dirty="0"/>
              <a:t>ACS H.O.P.E. Collaboration</a:t>
            </a:r>
          </a:p>
          <a:p>
            <a:pPr marL="342900" indent="-342900">
              <a:buFont typeface="Arial" panose="020B0604020202020204" pitchFamily="34" charset="0"/>
              <a:buChar char="•"/>
            </a:pPr>
            <a:r>
              <a:rPr lang="en-US" sz="2400" dirty="0"/>
              <a:t>Global Surgery Scholarship</a:t>
            </a:r>
          </a:p>
          <a:p>
            <a:pPr marL="342900" indent="-342900">
              <a:buFont typeface="Arial" panose="020B0604020202020204" pitchFamily="34" charset="0"/>
              <a:buChar char="•"/>
            </a:pPr>
            <a:r>
              <a:rPr lang="en-US" sz="2400" dirty="0"/>
              <a:t>Annual Meeting</a:t>
            </a:r>
          </a:p>
        </p:txBody>
      </p:sp>
      <p:pic>
        <p:nvPicPr>
          <p:cNvPr id="8" name="Content Placeholder 3" descr="A group of surgeons in a operating room&#10;&#10;Description automatically generated">
            <a:extLst>
              <a:ext uri="{FF2B5EF4-FFF2-40B4-BE49-F238E27FC236}">
                <a16:creationId xmlns:a16="http://schemas.microsoft.com/office/drawing/2014/main" id="{80ECF709-7CBB-DF48-8F3B-D8A5F5ED55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14538" y="3702656"/>
            <a:ext cx="2273300" cy="2705100"/>
          </a:xfrm>
          <a:prstGeom prst="rect">
            <a:avLst/>
          </a:prstGeom>
        </p:spPr>
      </p:pic>
      <p:pic>
        <p:nvPicPr>
          <p:cNvPr id="1025" name="Picture 1">
            <a:extLst>
              <a:ext uri="{FF2B5EF4-FFF2-40B4-BE49-F238E27FC236}">
                <a16:creationId xmlns:a16="http://schemas.microsoft.com/office/drawing/2014/main" id="{20E0455F-2F4B-644A-988A-E85CF1C623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58812" y="4630197"/>
            <a:ext cx="1651429" cy="165142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a:extLst>
              <a:ext uri="{FF2B5EF4-FFF2-40B4-BE49-F238E27FC236}">
                <a16:creationId xmlns:a16="http://schemas.microsoft.com/office/drawing/2014/main" id="{0207AE2C-5C42-3A49-BEFA-BD9EDE02328B}"/>
              </a:ext>
            </a:extLst>
          </p:cNvPr>
          <p:cNvSpPr>
            <a:spLocks noChangeArrowheads="1"/>
          </p:cNvSpPr>
          <p:nvPr/>
        </p:nvSpPr>
        <p:spPr bwMode="auto">
          <a:xfrm flipV="1">
            <a:off x="7358812" y="-1526380"/>
            <a:ext cx="2220686" cy="646331"/>
          </a:xfrm>
          <a:prstGeom prst="rect">
            <a:avLst/>
          </a:prstGeom>
          <a:solidFill>
            <a:srgbClr val="3333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1" name="Graphic 10" descr="Earth globe: Americas with solid fill">
            <a:extLst>
              <a:ext uri="{FF2B5EF4-FFF2-40B4-BE49-F238E27FC236}">
                <a16:creationId xmlns:a16="http://schemas.microsoft.com/office/drawing/2014/main" id="{B7259E33-1A5A-8646-8DE4-0B829F9FCED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062843" y="841917"/>
            <a:ext cx="914400" cy="914400"/>
          </a:xfrm>
          <a:prstGeom prst="rect">
            <a:avLst/>
          </a:prstGeom>
        </p:spPr>
      </p:pic>
      <p:pic>
        <p:nvPicPr>
          <p:cNvPr id="13" name="Graphic 12" descr="Earth globe: Africa and Europe with solid fill">
            <a:extLst>
              <a:ext uri="{FF2B5EF4-FFF2-40B4-BE49-F238E27FC236}">
                <a16:creationId xmlns:a16="http://schemas.microsoft.com/office/drawing/2014/main" id="{88CB8B60-386F-094A-BA6F-4634EBF1205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214757" y="835603"/>
            <a:ext cx="914400" cy="914400"/>
          </a:xfrm>
          <a:prstGeom prst="rect">
            <a:avLst/>
          </a:prstGeom>
        </p:spPr>
      </p:pic>
    </p:spTree>
    <p:extLst>
      <p:ext uri="{BB962C8B-B14F-4D97-AF65-F5344CB8AC3E}">
        <p14:creationId xmlns:p14="http://schemas.microsoft.com/office/powerpoint/2010/main" val="22323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Word&#10;&#10;Description automatically generated">
            <a:extLst>
              <a:ext uri="{FF2B5EF4-FFF2-40B4-BE49-F238E27FC236}">
                <a16:creationId xmlns:a16="http://schemas.microsoft.com/office/drawing/2014/main" id="{2ECFBE9C-21E9-3D47-B914-0841E992C4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29" y="0"/>
            <a:ext cx="12186271" cy="6858000"/>
          </a:xfrm>
          <a:prstGeom prst="rect">
            <a:avLst/>
          </a:prstGeom>
        </p:spPr>
      </p:pic>
      <p:sp>
        <p:nvSpPr>
          <p:cNvPr id="4" name="TextBox 3">
            <a:extLst>
              <a:ext uri="{FF2B5EF4-FFF2-40B4-BE49-F238E27FC236}">
                <a16:creationId xmlns:a16="http://schemas.microsoft.com/office/drawing/2014/main" id="{2484D39A-7763-463E-B370-95F7FA70AAB4}"/>
              </a:ext>
            </a:extLst>
          </p:cNvPr>
          <p:cNvSpPr txBox="1"/>
          <p:nvPr/>
        </p:nvSpPr>
        <p:spPr>
          <a:xfrm>
            <a:off x="1068698" y="469682"/>
            <a:ext cx="10351363" cy="1292662"/>
          </a:xfrm>
          <a:prstGeom prst="rect">
            <a:avLst/>
          </a:prstGeom>
          <a:noFill/>
        </p:spPr>
        <p:txBody>
          <a:bodyPr wrap="square" rtlCol="0">
            <a:spAutoFit/>
          </a:bodyPr>
          <a:lstStyle/>
          <a:p>
            <a:pPr algn="ctr"/>
            <a:r>
              <a:rPr lang="en-US" sz="2400" b="1" dirty="0">
                <a:solidFill>
                  <a:schemeClr val="bg1"/>
                </a:solidFill>
              </a:rPr>
              <a:t>APSA Global Pediatric Surgery Committee – 2024 Initiatives</a:t>
            </a:r>
          </a:p>
          <a:p>
            <a:pPr algn="ctr"/>
            <a:endParaRPr lang="en-US" b="1" dirty="0"/>
          </a:p>
          <a:p>
            <a:pPr algn="l" fontAlgn="base"/>
            <a:endParaRPr lang="en-US" b="0" i="0" u="none" strike="noStrike" dirty="0">
              <a:solidFill>
                <a:srgbClr val="444444"/>
              </a:solidFill>
              <a:effectLst/>
              <a:latin typeface="Helvetica" pitchFamily="2" charset="0"/>
            </a:endParaRPr>
          </a:p>
          <a:p>
            <a:endParaRPr lang="en-US" dirty="0"/>
          </a:p>
        </p:txBody>
      </p:sp>
      <p:sp>
        <p:nvSpPr>
          <p:cNvPr id="6" name="Content Placeholder 5"/>
          <p:cNvSpPr>
            <a:spLocks noGrp="1"/>
          </p:cNvSpPr>
          <p:nvPr>
            <p:ph sz="half" idx="1"/>
          </p:nvPr>
        </p:nvSpPr>
        <p:spPr>
          <a:xfrm>
            <a:off x="325178" y="2967898"/>
            <a:ext cx="5919162" cy="3890102"/>
          </a:xfrm>
        </p:spPr>
        <p:txBody>
          <a:bodyPr>
            <a:normAutofit/>
          </a:bodyPr>
          <a:lstStyle/>
          <a:p>
            <a:r>
              <a:rPr lang="en-US" sz="2200" dirty="0"/>
              <a:t>Committee-sponsored Annual Meeting Content </a:t>
            </a:r>
          </a:p>
          <a:p>
            <a:pPr marL="342900" indent="-342900" fontAlgn="base">
              <a:buFontTx/>
              <a:buChar char="-"/>
            </a:pPr>
            <a:r>
              <a:rPr lang="en-US" sz="2000" dirty="0"/>
              <a:t>Research Abstracts</a:t>
            </a:r>
          </a:p>
          <a:p>
            <a:pPr marL="800100" lvl="1" indent="-342900" fontAlgn="base">
              <a:buFontTx/>
              <a:buChar char="-"/>
            </a:pPr>
            <a:r>
              <a:rPr lang="en-US" sz="1600" dirty="0"/>
              <a:t>Judah Folkman Award</a:t>
            </a:r>
          </a:p>
          <a:p>
            <a:pPr marL="342900" indent="-342900" fontAlgn="base">
              <a:buFontTx/>
              <a:buChar char="-"/>
            </a:pPr>
            <a:r>
              <a:rPr lang="en-US" sz="2000" dirty="0"/>
              <a:t>Breakout Session</a:t>
            </a:r>
            <a:r>
              <a:rPr lang="en-US" sz="2000" i="1" dirty="0"/>
              <a:t>-”Global Surgery Engagement Opportunity: APSA/ACS Partnerships for Pediatric Surgical Education”</a:t>
            </a:r>
          </a:p>
          <a:p>
            <a:pPr marL="342900" indent="-342900" fontAlgn="base">
              <a:buFontTx/>
              <a:buChar char="-"/>
            </a:pPr>
            <a:r>
              <a:rPr lang="en-US" sz="2000" i="1" dirty="0" err="1"/>
              <a:t>Breakshop</a:t>
            </a:r>
            <a:r>
              <a:rPr lang="en-US" sz="2000" i="1" dirty="0"/>
              <a:t> session: “International Rotations for Ped Surg Fellows: Obstacles/Opportunities/Successful Launches”</a:t>
            </a:r>
          </a:p>
          <a:p>
            <a:r>
              <a:rPr lang="en-US" sz="1800" dirty="0"/>
              <a:t>Don Meier Humanitarian Award (2024) Dr. </a:t>
            </a:r>
            <a:r>
              <a:rPr lang="en-US" sz="1800" dirty="0" err="1"/>
              <a:t>Sherif</a:t>
            </a:r>
            <a:r>
              <a:rPr lang="en-US" sz="1800" dirty="0"/>
              <a:t> Emil</a:t>
            </a:r>
          </a:p>
          <a:p>
            <a:endParaRPr lang="en-US" dirty="0"/>
          </a:p>
          <a:p>
            <a:pPr marL="0" indent="0">
              <a:buNone/>
            </a:pPr>
            <a:endParaRPr lang="en-US" dirty="0"/>
          </a:p>
          <a:p>
            <a:endParaRPr lang="en-US" dirty="0"/>
          </a:p>
        </p:txBody>
      </p:sp>
      <p:pic>
        <p:nvPicPr>
          <p:cNvPr id="9" name="Picture 2">
            <a:extLst>
              <a:ext uri="{FF2B5EF4-FFF2-40B4-BE49-F238E27FC236}">
                <a16:creationId xmlns:a16="http://schemas.microsoft.com/office/drawing/2014/main" id="{E48D4534-7C7B-1A46-80E3-C39B8BA893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759" y="890550"/>
            <a:ext cx="1743587" cy="174358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extLst>
              <a:ext uri="{FF2B5EF4-FFF2-40B4-BE49-F238E27FC236}">
                <a16:creationId xmlns:a16="http://schemas.microsoft.com/office/drawing/2014/main" id="{E4BDA3B2-50B5-4045-A441-2D538BBAA0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27456" y="921443"/>
            <a:ext cx="1895021" cy="1895021"/>
          </a:xfrm>
          <a:prstGeom prst="rect">
            <a:avLst/>
          </a:prstGeom>
          <a:noFill/>
          <a:extLst>
            <a:ext uri="{909E8E84-426E-40DD-AFC4-6F175D3DCCD1}">
              <a14:hiddenFill xmlns:a14="http://schemas.microsoft.com/office/drawing/2010/main">
                <a:solidFill>
                  <a:srgbClr val="FFFFFF"/>
                </a:solidFill>
              </a14:hiddenFill>
            </a:ext>
          </a:extLst>
        </p:spPr>
      </p:pic>
      <p:sp>
        <p:nvSpPr>
          <p:cNvPr id="13" name="Content Placeholder 5">
            <a:extLst>
              <a:ext uri="{FF2B5EF4-FFF2-40B4-BE49-F238E27FC236}">
                <a16:creationId xmlns:a16="http://schemas.microsoft.com/office/drawing/2014/main" id="{5E8E282E-FA9D-884F-A56C-12FCA94D0A12}"/>
              </a:ext>
            </a:extLst>
          </p:cNvPr>
          <p:cNvSpPr txBox="1">
            <a:spLocks/>
          </p:cNvSpPr>
          <p:nvPr/>
        </p:nvSpPr>
        <p:spPr>
          <a:xfrm>
            <a:off x="2040346" y="1072877"/>
            <a:ext cx="5081382" cy="174358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600" dirty="0"/>
              <a:t>Jim O’Neill Global Pediatric Surgery Scholarship – 2024 Awardees</a:t>
            </a:r>
          </a:p>
          <a:p>
            <a:r>
              <a:rPr lang="en-US" sz="1800" dirty="0"/>
              <a:t>~40 applications</a:t>
            </a:r>
          </a:p>
          <a:p>
            <a:r>
              <a:rPr lang="en-US" sz="1800" dirty="0"/>
              <a:t>Multiple reapplications</a:t>
            </a:r>
          </a:p>
          <a:p>
            <a:pPr marL="0" indent="0">
              <a:buNone/>
            </a:pPr>
            <a:endParaRPr lang="en-US" dirty="0"/>
          </a:p>
          <a:p>
            <a:pPr marL="0" indent="0">
              <a:buNone/>
            </a:pPr>
            <a:endParaRPr lang="en-US" dirty="0"/>
          </a:p>
        </p:txBody>
      </p:sp>
      <p:sp>
        <p:nvSpPr>
          <p:cNvPr id="14" name="TextBox 13">
            <a:extLst>
              <a:ext uri="{FF2B5EF4-FFF2-40B4-BE49-F238E27FC236}">
                <a16:creationId xmlns:a16="http://schemas.microsoft.com/office/drawing/2014/main" id="{4665086E-E99A-D54A-88B1-6941EE4C4EBB}"/>
              </a:ext>
            </a:extLst>
          </p:cNvPr>
          <p:cNvSpPr txBox="1"/>
          <p:nvPr/>
        </p:nvSpPr>
        <p:spPr>
          <a:xfrm>
            <a:off x="6368144" y="2816675"/>
            <a:ext cx="3017219" cy="1384995"/>
          </a:xfrm>
          <a:prstGeom prst="rect">
            <a:avLst/>
          </a:prstGeom>
          <a:noFill/>
        </p:spPr>
        <p:txBody>
          <a:bodyPr wrap="square">
            <a:spAutoFit/>
          </a:bodyPr>
          <a:lstStyle/>
          <a:p>
            <a:pPr algn="ctr" fontAlgn="base"/>
            <a:r>
              <a:rPr lang="en-US" sz="1200" b="0" i="0" dirty="0">
                <a:solidFill>
                  <a:srgbClr val="0055A5"/>
                </a:solidFill>
                <a:effectLst/>
                <a:latin typeface="Roboto" panose="02000000000000000000" pitchFamily="2" charset="0"/>
              </a:rPr>
              <a:t>Dr. Alicia </a:t>
            </a:r>
            <a:r>
              <a:rPr lang="en-US" sz="1200" b="0" i="0" dirty="0" err="1">
                <a:solidFill>
                  <a:srgbClr val="0055A5"/>
                </a:solidFill>
                <a:effectLst/>
                <a:latin typeface="Roboto" panose="02000000000000000000" pitchFamily="2" charset="0"/>
              </a:rPr>
              <a:t>Massenga</a:t>
            </a:r>
            <a:endParaRPr lang="en-US" sz="1200" b="0" i="0" dirty="0">
              <a:solidFill>
                <a:srgbClr val="0055A5"/>
              </a:solidFill>
              <a:effectLst/>
              <a:latin typeface="Roboto" panose="02000000000000000000" pitchFamily="2" charset="0"/>
            </a:endParaRPr>
          </a:p>
          <a:p>
            <a:pPr algn="ctr" fontAlgn="base"/>
            <a:r>
              <a:rPr lang="en-US" sz="1200" b="0" i="0" dirty="0">
                <a:solidFill>
                  <a:srgbClr val="000000"/>
                </a:solidFill>
                <a:effectLst/>
                <a:latin typeface="Arial" panose="020B0604020202020204" pitchFamily="34" charset="0"/>
              </a:rPr>
              <a:t>Buganda Medical Centre, Tanzania</a:t>
            </a:r>
          </a:p>
          <a:p>
            <a:pPr algn="ctr" fontAlgn="base"/>
            <a:r>
              <a:rPr lang="en-US" sz="1200" b="0" i="0" dirty="0">
                <a:solidFill>
                  <a:srgbClr val="000000"/>
                </a:solidFill>
                <a:effectLst/>
                <a:latin typeface="Arial" panose="020B0604020202020204" pitchFamily="34" charset="0"/>
              </a:rPr>
              <a:t>“</a:t>
            </a:r>
            <a:r>
              <a:rPr lang="en-US" sz="1200" b="0" i="1" dirty="0">
                <a:solidFill>
                  <a:srgbClr val="000000"/>
                </a:solidFill>
                <a:effectLst/>
                <a:latin typeface="Arial" panose="020B0604020202020204" pitchFamily="34" charset="0"/>
              </a:rPr>
              <a:t>Emergent Management and Transfer of Gastroschisis Patients in Northern Tanzania: Referral Survey, Toolkit development, and Implementation Assessment</a:t>
            </a:r>
            <a:r>
              <a:rPr lang="en-US" sz="1200" b="0" i="0" dirty="0">
                <a:solidFill>
                  <a:srgbClr val="000000"/>
                </a:solidFill>
                <a:effectLst/>
                <a:latin typeface="Arial" panose="020B0604020202020204" pitchFamily="34" charset="0"/>
              </a:rPr>
              <a:t>”</a:t>
            </a:r>
          </a:p>
        </p:txBody>
      </p:sp>
      <p:pic>
        <p:nvPicPr>
          <p:cNvPr id="2052" name="Picture 4">
            <a:extLst>
              <a:ext uri="{FF2B5EF4-FFF2-40B4-BE49-F238E27FC236}">
                <a16:creationId xmlns:a16="http://schemas.microsoft.com/office/drawing/2014/main" id="{81E5D4CB-8B5C-9449-A452-2B39C12521C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55671" y="1029813"/>
            <a:ext cx="1742891" cy="1742891"/>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5B04ADF3-BECC-5B4C-8C83-DC79C31431E0}"/>
              </a:ext>
            </a:extLst>
          </p:cNvPr>
          <p:cNvSpPr txBox="1"/>
          <p:nvPr/>
        </p:nvSpPr>
        <p:spPr>
          <a:xfrm>
            <a:off x="9385364" y="2813311"/>
            <a:ext cx="2800908" cy="1200329"/>
          </a:xfrm>
          <a:prstGeom prst="rect">
            <a:avLst/>
          </a:prstGeom>
          <a:noFill/>
        </p:spPr>
        <p:txBody>
          <a:bodyPr wrap="square">
            <a:spAutoFit/>
          </a:bodyPr>
          <a:lstStyle/>
          <a:p>
            <a:pPr algn="ctr" fontAlgn="base"/>
            <a:r>
              <a:rPr lang="en-US" sz="1200" b="0" i="0" dirty="0">
                <a:solidFill>
                  <a:srgbClr val="0055A5"/>
                </a:solidFill>
                <a:effectLst/>
                <a:latin typeface="Roboto" panose="02000000000000000000" pitchFamily="2" charset="0"/>
              </a:rPr>
              <a:t>Dr. Felix </a:t>
            </a:r>
            <a:r>
              <a:rPr lang="en-US" sz="1200" b="0" i="0" dirty="0" err="1">
                <a:solidFill>
                  <a:srgbClr val="0055A5"/>
                </a:solidFill>
                <a:effectLst/>
                <a:latin typeface="Roboto" panose="02000000000000000000" pitchFamily="2" charset="0"/>
              </a:rPr>
              <a:t>Oyania</a:t>
            </a:r>
            <a:endParaRPr lang="en-US" sz="1200" b="0" i="0" dirty="0">
              <a:solidFill>
                <a:srgbClr val="0055A5"/>
              </a:solidFill>
              <a:effectLst/>
              <a:latin typeface="Roboto" panose="02000000000000000000" pitchFamily="2" charset="0"/>
            </a:endParaRPr>
          </a:p>
          <a:p>
            <a:pPr algn="ctr" fontAlgn="base"/>
            <a:r>
              <a:rPr lang="en-US" sz="1200" b="0" i="0" dirty="0">
                <a:solidFill>
                  <a:srgbClr val="000000"/>
                </a:solidFill>
                <a:effectLst/>
                <a:latin typeface="Arial" panose="020B0604020202020204" pitchFamily="34" charset="0"/>
              </a:rPr>
              <a:t>Mbarara University of Science and Technology, Uganda</a:t>
            </a:r>
          </a:p>
          <a:p>
            <a:pPr algn="ctr" fontAlgn="base"/>
            <a:r>
              <a:rPr lang="en-US" sz="1200" b="0" i="0" dirty="0">
                <a:solidFill>
                  <a:srgbClr val="000000"/>
                </a:solidFill>
                <a:effectLst/>
                <a:latin typeface="Arial" panose="020B0604020202020204" pitchFamily="34" charset="0"/>
              </a:rPr>
              <a:t>“</a:t>
            </a:r>
            <a:r>
              <a:rPr lang="en-US" sz="1200" b="0" i="1" dirty="0">
                <a:solidFill>
                  <a:srgbClr val="000000"/>
                </a:solidFill>
                <a:effectLst/>
                <a:latin typeface="Arial" panose="020B0604020202020204" pitchFamily="34" charset="0"/>
              </a:rPr>
              <a:t>Stepwise Intervention to Improve Mental Health and Inclusion for Children with Stomas in Uganda</a:t>
            </a:r>
            <a:r>
              <a:rPr lang="en-US" sz="1200" b="0" i="0" dirty="0">
                <a:solidFill>
                  <a:srgbClr val="000000"/>
                </a:solidFill>
                <a:effectLst/>
                <a:latin typeface="Arial" panose="020B0604020202020204" pitchFamily="34" charset="0"/>
              </a:rPr>
              <a:t>”</a:t>
            </a:r>
          </a:p>
        </p:txBody>
      </p:sp>
      <p:pic>
        <p:nvPicPr>
          <p:cNvPr id="2054" name="Picture 6">
            <a:extLst>
              <a:ext uri="{FF2B5EF4-FFF2-40B4-BE49-F238E27FC236}">
                <a16:creationId xmlns:a16="http://schemas.microsoft.com/office/drawing/2014/main" id="{32812850-D1A4-2E48-B260-CFD926481D7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51813" y="4345831"/>
            <a:ext cx="1820339" cy="1820339"/>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EEB18699-94E7-5B49-A5B5-47E9B7F64072}"/>
              </a:ext>
            </a:extLst>
          </p:cNvPr>
          <p:cNvSpPr txBox="1"/>
          <p:nvPr/>
        </p:nvSpPr>
        <p:spPr>
          <a:xfrm>
            <a:off x="8282165" y="4551562"/>
            <a:ext cx="3584657" cy="1384995"/>
          </a:xfrm>
          <a:prstGeom prst="rect">
            <a:avLst/>
          </a:prstGeom>
          <a:noFill/>
        </p:spPr>
        <p:txBody>
          <a:bodyPr wrap="square">
            <a:spAutoFit/>
          </a:bodyPr>
          <a:lstStyle/>
          <a:p>
            <a:pPr algn="l" fontAlgn="base"/>
            <a:r>
              <a:rPr lang="en-US" sz="1400" b="0" i="0" dirty="0">
                <a:solidFill>
                  <a:srgbClr val="000000"/>
                </a:solidFill>
                <a:effectLst/>
                <a:latin typeface="Arial" panose="020B0604020202020204" pitchFamily="34" charset="0"/>
              </a:rPr>
              <a:t>Muse </a:t>
            </a:r>
            <a:r>
              <a:rPr lang="en-US" sz="1400" b="0" i="0" dirty="0" err="1">
                <a:solidFill>
                  <a:srgbClr val="000000"/>
                </a:solidFill>
                <a:effectLst/>
                <a:latin typeface="Arial" panose="020B0604020202020204" pitchFamily="34" charset="0"/>
              </a:rPr>
              <a:t>Freneh</a:t>
            </a:r>
            <a:r>
              <a:rPr lang="en-US" sz="1400" b="0" i="0" dirty="0">
                <a:solidFill>
                  <a:srgbClr val="000000"/>
                </a:solidFill>
                <a:effectLst/>
                <a:latin typeface="Arial" panose="020B0604020202020204" pitchFamily="34" charset="0"/>
              </a:rPr>
              <a:t> Anito MD, </a:t>
            </a:r>
            <a:r>
              <a:rPr lang="en-US" sz="1400" b="0" i="0" dirty="0" err="1">
                <a:solidFill>
                  <a:srgbClr val="000000"/>
                </a:solidFill>
                <a:effectLst/>
                <a:latin typeface="Arial" panose="020B0604020202020204" pitchFamily="34" charset="0"/>
              </a:rPr>
              <a:t>BethanyKids</a:t>
            </a:r>
            <a:r>
              <a:rPr lang="en-US" sz="1400" b="0" i="0" dirty="0">
                <a:solidFill>
                  <a:srgbClr val="000000"/>
                </a:solidFill>
                <a:effectLst/>
                <a:latin typeface="Arial" panose="020B0604020202020204" pitchFamily="34" charset="0"/>
              </a:rPr>
              <a:t> </a:t>
            </a:r>
            <a:r>
              <a:rPr lang="en-US" sz="1400" b="0" i="0" dirty="0" err="1">
                <a:solidFill>
                  <a:srgbClr val="000000"/>
                </a:solidFill>
                <a:effectLst/>
                <a:latin typeface="Arial" panose="020B0604020202020204" pitchFamily="34" charset="0"/>
              </a:rPr>
              <a:t>Kijabe</a:t>
            </a:r>
            <a:r>
              <a:rPr lang="en-US" sz="1400" b="0" i="0" dirty="0">
                <a:solidFill>
                  <a:srgbClr val="000000"/>
                </a:solidFill>
                <a:effectLst/>
                <a:latin typeface="Arial" panose="020B0604020202020204" pitchFamily="34" charset="0"/>
              </a:rPr>
              <a:t> Hospital, </a:t>
            </a:r>
            <a:r>
              <a:rPr lang="en-US" sz="1400" b="0" i="0" dirty="0" err="1">
                <a:solidFill>
                  <a:srgbClr val="000000"/>
                </a:solidFill>
                <a:effectLst/>
                <a:latin typeface="Arial" panose="020B0604020202020204" pitchFamily="34" charset="0"/>
              </a:rPr>
              <a:t>Kijabe</a:t>
            </a:r>
            <a:r>
              <a:rPr lang="en-US" sz="1400" b="0" i="0" dirty="0">
                <a:solidFill>
                  <a:srgbClr val="000000"/>
                </a:solidFill>
                <a:effectLst/>
                <a:latin typeface="Arial" panose="020B0604020202020204" pitchFamily="34" charset="0"/>
              </a:rPr>
              <a:t>, Kenya</a:t>
            </a:r>
          </a:p>
          <a:p>
            <a:pPr algn="l" fontAlgn="base"/>
            <a:r>
              <a:rPr lang="en-US" sz="1400" b="1" i="0" dirty="0">
                <a:solidFill>
                  <a:srgbClr val="000000"/>
                </a:solidFill>
                <a:effectLst/>
                <a:latin typeface="Arial" panose="020B0604020202020204" pitchFamily="34" charset="0"/>
              </a:rPr>
              <a:t>Addressing the Problem of Pediatric Central-line Associated Blood Stream Infections at a Rural Referral Hospital in a Low-middle Income Country”</a:t>
            </a:r>
            <a:endParaRPr lang="en-US" sz="14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430774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4"/>
                                        </p:tgtEl>
                                        <p:attrNameLst>
                                          <p:attrName>style.visibility</p:attrName>
                                        </p:attrNameLst>
                                      </p:cBhvr>
                                      <p:to>
                                        <p:strVal val="visible"/>
                                      </p:to>
                                    </p:set>
                                    <p:anim calcmode="lin" valueType="num">
                                      <p:cBhvr additive="base">
                                        <p:cTn id="13" dur="500" fill="hold"/>
                                        <p:tgtEl>
                                          <p:spTgt spid="2054"/>
                                        </p:tgtEl>
                                        <p:attrNameLst>
                                          <p:attrName>ppt_x</p:attrName>
                                        </p:attrNameLst>
                                      </p:cBhvr>
                                      <p:tavLst>
                                        <p:tav tm="0">
                                          <p:val>
                                            <p:strVal val="#ppt_x"/>
                                          </p:val>
                                        </p:tav>
                                        <p:tav tm="100000">
                                          <p:val>
                                            <p:strVal val="#ppt_x"/>
                                          </p:val>
                                        </p:tav>
                                      </p:tavLst>
                                    </p:anim>
                                    <p:anim calcmode="lin" valueType="num">
                                      <p:cBhvr additive="base">
                                        <p:cTn id="14" dur="500" fill="hold"/>
                                        <p:tgtEl>
                                          <p:spTgt spid="205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Word&#10;&#10;Description automatically generated">
            <a:extLst>
              <a:ext uri="{FF2B5EF4-FFF2-40B4-BE49-F238E27FC236}">
                <a16:creationId xmlns:a16="http://schemas.microsoft.com/office/drawing/2014/main" id="{2ECFBE9C-21E9-3D47-B914-0841E992C4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4" y="0"/>
            <a:ext cx="12186271" cy="6858000"/>
          </a:xfrm>
          <a:prstGeom prst="rect">
            <a:avLst/>
          </a:prstGeom>
        </p:spPr>
      </p:pic>
      <p:sp>
        <p:nvSpPr>
          <p:cNvPr id="2" name="TextBox 1">
            <a:extLst>
              <a:ext uri="{FF2B5EF4-FFF2-40B4-BE49-F238E27FC236}">
                <a16:creationId xmlns:a16="http://schemas.microsoft.com/office/drawing/2014/main" id="{2484D39A-7763-463E-B370-95F7FA70AAB4}"/>
              </a:ext>
            </a:extLst>
          </p:cNvPr>
          <p:cNvSpPr txBox="1"/>
          <p:nvPr/>
        </p:nvSpPr>
        <p:spPr>
          <a:xfrm>
            <a:off x="522515" y="871213"/>
            <a:ext cx="10749166" cy="738664"/>
          </a:xfrm>
          <a:prstGeom prst="rect">
            <a:avLst/>
          </a:prstGeom>
          <a:noFill/>
        </p:spPr>
        <p:txBody>
          <a:bodyPr wrap="square" rtlCol="0">
            <a:spAutoFit/>
          </a:bodyPr>
          <a:lstStyle/>
          <a:p>
            <a:pPr algn="ctr"/>
            <a:r>
              <a:rPr lang="en-US" sz="2400" b="1" dirty="0"/>
              <a:t>APSA Global Pediatric Surgery Committee – Current Focus, Challenges and Needs</a:t>
            </a:r>
            <a:endParaRPr lang="en-US" sz="2400" dirty="0"/>
          </a:p>
          <a:p>
            <a:endParaRPr lang="en-US" dirty="0"/>
          </a:p>
        </p:txBody>
      </p:sp>
      <p:graphicFrame>
        <p:nvGraphicFramePr>
          <p:cNvPr id="4" name="Diagram 3">
            <a:extLst>
              <a:ext uri="{FF2B5EF4-FFF2-40B4-BE49-F238E27FC236}">
                <a16:creationId xmlns:a16="http://schemas.microsoft.com/office/drawing/2014/main" id="{428B56F6-159B-5742-86DE-EC36418F8274}"/>
              </a:ext>
            </a:extLst>
          </p:cNvPr>
          <p:cNvGraphicFramePr/>
          <p:nvPr>
            <p:extLst>
              <p:ext uri="{D42A27DB-BD31-4B8C-83A1-F6EECF244321}">
                <p14:modId xmlns:p14="http://schemas.microsoft.com/office/powerpoint/2010/main" val="4245421999"/>
              </p:ext>
            </p:extLst>
          </p:nvPr>
        </p:nvGraphicFramePr>
        <p:xfrm>
          <a:off x="522514" y="1282879"/>
          <a:ext cx="8977849" cy="286415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Diagram 4">
            <a:extLst>
              <a:ext uri="{FF2B5EF4-FFF2-40B4-BE49-F238E27FC236}">
                <a16:creationId xmlns:a16="http://schemas.microsoft.com/office/drawing/2014/main" id="{97A7B9C8-E9D4-AC42-B565-DF3E2E0DD36C}"/>
              </a:ext>
            </a:extLst>
          </p:cNvPr>
          <p:cNvGraphicFramePr/>
          <p:nvPr>
            <p:extLst>
              <p:ext uri="{D42A27DB-BD31-4B8C-83A1-F6EECF244321}">
                <p14:modId xmlns:p14="http://schemas.microsoft.com/office/powerpoint/2010/main" val="3042427745"/>
              </p:ext>
            </p:extLst>
          </p:nvPr>
        </p:nvGraphicFramePr>
        <p:xfrm>
          <a:off x="522513" y="3917257"/>
          <a:ext cx="8977849" cy="286415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6" name="Picture 1">
            <a:extLst>
              <a:ext uri="{FF2B5EF4-FFF2-40B4-BE49-F238E27FC236}">
                <a16:creationId xmlns:a16="http://schemas.microsoft.com/office/drawing/2014/main" id="{31AD6DE6-D14B-2245-8CAA-0294D6CB3B9F}"/>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0205248" y="1395792"/>
            <a:ext cx="1279002" cy="127900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09F9A64B-CA4C-FD4D-9A73-35B34EFE2177}"/>
              </a:ext>
            </a:extLst>
          </p:cNvPr>
          <p:cNvSpPr txBox="1"/>
          <p:nvPr/>
        </p:nvSpPr>
        <p:spPr>
          <a:xfrm>
            <a:off x="9852805" y="2696234"/>
            <a:ext cx="1983888" cy="646331"/>
          </a:xfrm>
          <a:prstGeom prst="rect">
            <a:avLst/>
          </a:prstGeom>
          <a:noFill/>
        </p:spPr>
        <p:txBody>
          <a:bodyPr wrap="square" rtlCol="0">
            <a:spAutoFit/>
          </a:bodyPr>
          <a:lstStyle/>
          <a:p>
            <a:pPr algn="ctr"/>
            <a:r>
              <a:rPr lang="en-US" dirty="0"/>
              <a:t>APSA/ACS H.O.P.E. Hawassa Video</a:t>
            </a:r>
          </a:p>
        </p:txBody>
      </p:sp>
      <p:pic>
        <p:nvPicPr>
          <p:cNvPr id="8" name="Picture 2">
            <a:extLst>
              <a:ext uri="{FF2B5EF4-FFF2-40B4-BE49-F238E27FC236}">
                <a16:creationId xmlns:a16="http://schemas.microsoft.com/office/drawing/2014/main" id="{50B59ED4-E7A9-A647-8DAD-D71E630D17E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278188" y="3568789"/>
            <a:ext cx="1156484" cy="1156484"/>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E841778E-9DB8-D245-BB8A-93C594701C2F}"/>
              </a:ext>
            </a:extLst>
          </p:cNvPr>
          <p:cNvSpPr txBox="1"/>
          <p:nvPr/>
        </p:nvSpPr>
        <p:spPr>
          <a:xfrm>
            <a:off x="9852805" y="4725273"/>
            <a:ext cx="1983888" cy="646331"/>
          </a:xfrm>
          <a:prstGeom prst="rect">
            <a:avLst/>
          </a:prstGeom>
          <a:noFill/>
        </p:spPr>
        <p:txBody>
          <a:bodyPr wrap="square" rtlCol="0">
            <a:spAutoFit/>
          </a:bodyPr>
          <a:lstStyle/>
          <a:p>
            <a:pPr algn="ctr"/>
            <a:r>
              <a:rPr lang="en-US" dirty="0"/>
              <a:t>Global Surgery Scholarship</a:t>
            </a:r>
          </a:p>
        </p:txBody>
      </p:sp>
      <p:sp>
        <p:nvSpPr>
          <p:cNvPr id="12" name="TextBox 11">
            <a:extLst>
              <a:ext uri="{FF2B5EF4-FFF2-40B4-BE49-F238E27FC236}">
                <a16:creationId xmlns:a16="http://schemas.microsoft.com/office/drawing/2014/main" id="{04CF9AA3-5E78-EB42-BDAF-95B0E1C87D39}"/>
              </a:ext>
            </a:extLst>
          </p:cNvPr>
          <p:cNvSpPr txBox="1"/>
          <p:nvPr/>
        </p:nvSpPr>
        <p:spPr>
          <a:xfrm>
            <a:off x="9747939" y="5425491"/>
            <a:ext cx="2193618" cy="1015663"/>
          </a:xfrm>
          <a:prstGeom prst="rect">
            <a:avLst/>
          </a:prstGeom>
          <a:solidFill>
            <a:schemeClr val="bg1"/>
          </a:solidFill>
        </p:spPr>
        <p:txBody>
          <a:bodyPr wrap="square" rtlCol="0">
            <a:spAutoFit/>
          </a:bodyPr>
          <a:lstStyle/>
          <a:p>
            <a:r>
              <a:rPr lang="en-US" sz="1400" dirty="0">
                <a:hlinkClick r:id="rId16"/>
              </a:rPr>
              <a:t>probin@med.umich.edu</a:t>
            </a:r>
            <a:endParaRPr lang="en-US" sz="1400" dirty="0"/>
          </a:p>
          <a:p>
            <a:endParaRPr lang="en-US" dirty="0"/>
          </a:p>
          <a:p>
            <a:r>
              <a:rPr lang="en-US" sz="1400" dirty="0">
                <a:hlinkClick r:id="rId17"/>
              </a:rPr>
              <a:t>Monica.Langer@childrens.Harvard.edu</a:t>
            </a:r>
            <a:endParaRPr lang="en-US" sz="1400" dirty="0"/>
          </a:p>
        </p:txBody>
      </p:sp>
    </p:spTree>
    <p:extLst>
      <p:ext uri="{BB962C8B-B14F-4D97-AF65-F5344CB8AC3E}">
        <p14:creationId xmlns:p14="http://schemas.microsoft.com/office/powerpoint/2010/main" val="2494219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aa03cc6f-dd9f-4f8f-a22b-a6ada83b1f42" xsi:nil="true"/>
    <lcf76f155ced4ddcb4097134ff3c332f xmlns="8abb83ac-9ede-4336-b906-43098fa69765">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E43F7E53882F44DAAC752BC6A789EA0" ma:contentTypeVersion="20" ma:contentTypeDescription="Create a new document." ma:contentTypeScope="" ma:versionID="4dc19f73cb28250673e95e6be861333c">
  <xsd:schema xmlns:xsd="http://www.w3.org/2001/XMLSchema" xmlns:xs="http://www.w3.org/2001/XMLSchema" xmlns:p="http://schemas.microsoft.com/office/2006/metadata/properties" xmlns:ns1="http://schemas.microsoft.com/sharepoint/v3" xmlns:ns2="aa03cc6f-dd9f-4f8f-a22b-a6ada83b1f42" xmlns:ns3="8abb83ac-9ede-4336-b906-43098fa69765" targetNamespace="http://schemas.microsoft.com/office/2006/metadata/properties" ma:root="true" ma:fieldsID="0a66ef6d1413840ed2007baea97d59e5" ns1:_="" ns2:_="" ns3:_="">
    <xsd:import namespace="http://schemas.microsoft.com/sharepoint/v3"/>
    <xsd:import namespace="aa03cc6f-dd9f-4f8f-a22b-a6ada83b1f42"/>
    <xsd:import namespace="8abb83ac-9ede-4336-b906-43098fa6976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MediaLengthInSeconds"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description="" ma:hidden="true" ma:internalName="_ip_UnifiedCompliancePolicyProperties">
      <xsd:simpleType>
        <xsd:restriction base="dms:Note"/>
      </xsd:simpleType>
    </xsd:element>
    <xsd:element name="_ip_UnifiedCompliancePolicyUIAction" ma:index="16"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03cc6f-dd9f-4f8f-a22b-a6ada83b1f4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5" nillable="true" ma:displayName="Taxonomy Catch All Column" ma:hidden="true" ma:list="{53b5a478-486f-42d6-98b7-63885bfe2aa0}" ma:internalName="TaxCatchAll" ma:showField="CatchAllData" ma:web="aa03cc6f-dd9f-4f8f-a22b-a6ada83b1f4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bb83ac-9ede-4336-b906-43098fa6976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a1ac851-dc5f-4a1c-961d-08a746d4b2b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A1FD51-747E-40BA-A838-72C9963328F8}">
  <ds:schemaRefs>
    <ds:schemaRef ds:uri="http://www.w3.org/XML/1998/namespace"/>
    <ds:schemaRef ds:uri="http://schemas.microsoft.com/office/2006/documentManagement/types"/>
    <ds:schemaRef ds:uri="http://schemas.microsoft.com/office/2006/metadata/properties"/>
    <ds:schemaRef ds:uri="http://purl.org/dc/elements/1.1/"/>
    <ds:schemaRef ds:uri="http://schemas.microsoft.com/sharepoint/v3"/>
    <ds:schemaRef ds:uri="aa03cc6f-dd9f-4f8f-a22b-a6ada83b1f42"/>
    <ds:schemaRef ds:uri="http://schemas.openxmlformats.org/package/2006/metadata/core-properties"/>
    <ds:schemaRef ds:uri="http://purl.org/dc/terms/"/>
    <ds:schemaRef ds:uri="http://schemas.microsoft.com/office/infopath/2007/PartnerControls"/>
    <ds:schemaRef ds:uri="8abb83ac-9ede-4336-b906-43098fa69765"/>
    <ds:schemaRef ds:uri="http://purl.org/dc/dcmitype/"/>
  </ds:schemaRefs>
</ds:datastoreItem>
</file>

<file path=customXml/itemProps2.xml><?xml version="1.0" encoding="utf-8"?>
<ds:datastoreItem xmlns:ds="http://schemas.openxmlformats.org/officeDocument/2006/customXml" ds:itemID="{8EFDDD1A-D959-4F18-AA53-C36D99722DE6}"/>
</file>

<file path=customXml/itemProps3.xml><?xml version="1.0" encoding="utf-8"?>
<ds:datastoreItem xmlns:ds="http://schemas.openxmlformats.org/officeDocument/2006/customXml" ds:itemID="{ECB35A4A-F79C-4F18-8F4A-0284A21AA7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1863</TotalTime>
  <Words>1498</Words>
  <Application>Microsoft Macintosh PowerPoint</Application>
  <PresentationFormat>Widescreen</PresentationFormat>
  <Paragraphs>94</Paragraphs>
  <Slides>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Helvetica</vt:lpstr>
      <vt:lpstr>Roboto</vt:lpstr>
      <vt:lpstr>Times New Roman</vt:lpstr>
      <vt:lpstr>Office Theme</vt:lpstr>
      <vt:lpstr>PowerPoint Presentation</vt:lpstr>
      <vt:lpstr>PowerPoint Presentation</vt:lpstr>
      <vt:lpstr>PowerPoint Presentation</vt:lpstr>
    </vt:vector>
  </TitlesOfParts>
  <Company>Kellen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McGowan, Brian</dc:creator>
  <cp:lastModifiedBy>Petroze,Robin</cp:lastModifiedBy>
  <cp:revision>79</cp:revision>
  <dcterms:created xsi:type="dcterms:W3CDTF">2018-10-31T20:28:47Z</dcterms:created>
  <dcterms:modified xsi:type="dcterms:W3CDTF">2024-10-08T02:07:55Z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0x0101004E43F7E53882F44DAAC752BC6A789EA0</vt:lpwstr>
  </property>
  <property fmtid="{D5CDD505-2E9C-101B-9397-08002B2CF9AE}" pid="3" name="MediaServiceImageTags">
    <vt:lpwstr/>
  </property>
</Properties>
</file>